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648" r:id="rId3"/>
    <p:sldId id="649" r:id="rId4"/>
    <p:sldId id="693" r:id="rId5"/>
    <p:sldId id="679" r:id="rId6"/>
    <p:sldId id="682" r:id="rId7"/>
    <p:sldId id="680" r:id="rId8"/>
    <p:sldId id="650" r:id="rId9"/>
    <p:sldId id="651" r:id="rId10"/>
    <p:sldId id="676" r:id="rId11"/>
    <p:sldId id="677" r:id="rId12"/>
    <p:sldId id="652" r:id="rId13"/>
    <p:sldId id="653" r:id="rId14"/>
    <p:sldId id="654" r:id="rId15"/>
    <p:sldId id="655" r:id="rId16"/>
    <p:sldId id="678" r:id="rId17"/>
    <p:sldId id="656" r:id="rId18"/>
    <p:sldId id="657" r:id="rId19"/>
    <p:sldId id="658" r:id="rId20"/>
    <p:sldId id="681" r:id="rId21"/>
    <p:sldId id="659" r:id="rId22"/>
    <p:sldId id="691" r:id="rId23"/>
    <p:sldId id="694" r:id="rId24"/>
    <p:sldId id="683" r:id="rId25"/>
    <p:sldId id="684" r:id="rId26"/>
    <p:sldId id="685" r:id="rId27"/>
    <p:sldId id="686" r:id="rId28"/>
    <p:sldId id="687" r:id="rId29"/>
    <p:sldId id="688" r:id="rId30"/>
    <p:sldId id="689" r:id="rId31"/>
    <p:sldId id="690" r:id="rId32"/>
    <p:sldId id="692" r:id="rId33"/>
    <p:sldId id="660" r:id="rId34"/>
    <p:sldId id="661" r:id="rId35"/>
    <p:sldId id="662" r:id="rId36"/>
    <p:sldId id="663" r:id="rId37"/>
    <p:sldId id="695" r:id="rId38"/>
    <p:sldId id="66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i Zhang" initials="KZ" lastIdx="1" clrIdx="0">
    <p:extLst>
      <p:ext uri="{19B8F6BF-5375-455C-9EA6-DF929625EA0E}">
        <p15:presenceInfo xmlns:p15="http://schemas.microsoft.com/office/powerpoint/2012/main" userId="4eea2330dc7bfa53" providerId="Windows Live"/>
      </p:ext>
    </p:extLst>
  </p:cmAuthor>
  <p:cmAuthor id="2" name="Khai Nguyen" initials="KN" lastIdx="2" clrIdx="1">
    <p:extLst>
      <p:ext uri="{19B8F6BF-5375-455C-9EA6-DF929625EA0E}">
        <p15:presenceInfo xmlns:p15="http://schemas.microsoft.com/office/powerpoint/2012/main" userId="145cc3a4c6623b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4E86D1"/>
    <a:srgbClr val="FB903F"/>
    <a:srgbClr val="C93534"/>
    <a:srgbClr val="7C524C"/>
    <a:srgbClr val="599344"/>
    <a:srgbClr val="7062A4"/>
    <a:srgbClr val="C93332"/>
    <a:srgbClr val="836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9263" autoAdjust="0"/>
  </p:normalViewPr>
  <p:slideViewPr>
    <p:cSldViewPr>
      <p:cViewPr>
        <p:scale>
          <a:sx n="66" d="100"/>
          <a:sy n="66" d="100"/>
        </p:scale>
        <p:origin x="-106" y="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222"/>
    </p:cViewPr>
  </p:sorterViewPr>
  <p:notesViewPr>
    <p:cSldViewPr>
      <p:cViewPr varScale="1">
        <p:scale>
          <a:sx n="50" d="100"/>
          <a:sy n="50" d="100"/>
        </p:scale>
        <p:origin x="-2150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14T18:54:42.274" idx="1">
    <p:pos x="1392" y="2016"/>
    <p:text>normalize product output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14T19:39:16.933" idx="2">
    <p:pos x="1688" y="3072"/>
    <p:text>https://ml-cheatsheet.readthedocs.io/en/latest/loss_functions.html#:~:text=Cross%2Dentropy%20loss%2C%20or%20log,diverges%20from%20the%20actual%20label.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FE4E7-08B7-4BB5-8392-D8575E5730B5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50281-01FB-4A23-B988-BD1EE6527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76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2AAD-9F57-4420-B3E2-CC11DCE8C740}" type="datetime1">
              <a:rPr lang="en-US" altLang="zh-CN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349F-12F8-41B0-9B54-5D0E4DB2A9C3}" type="datetime1">
              <a:rPr lang="en-US" altLang="zh-CN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10404-8354-434A-932A-57B970935223}" type="datetime1">
              <a:rPr lang="en-US" altLang="zh-CN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B28F-FDED-46B8-BBA2-79F638AB1A09}" type="datetime1">
              <a:rPr lang="en-US" altLang="zh-CN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0B5C2-B516-46A2-9433-2888BFA61D9E}" type="datetime1">
              <a:rPr lang="en-US" altLang="zh-CN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FD9D-1F1B-4A9C-866F-47FA94F76E1F}" type="datetime1">
              <a:rPr lang="en-US" altLang="zh-CN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475CB-FDCF-4E32-9B36-A57789DE1301}" type="datetime1">
              <a:rPr lang="en-US" altLang="zh-CN" smtClean="0"/>
              <a:t>4/21/2021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2F71-DA72-46CE-930D-E141EEEE8814}" type="datetime1">
              <a:rPr lang="en-US" altLang="zh-CN" smtClean="0"/>
              <a:t>4/21/2021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AFC58-01F7-4D1C-B4FA-FF3A51E1CA93}" type="datetime1">
              <a:rPr lang="en-US" altLang="zh-CN" smtClean="0"/>
              <a:t>4/21/2021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C7E36-7D72-42B6-8CE5-2244F89A4E83}" type="datetime1">
              <a:rPr lang="en-US" altLang="zh-CN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E0931-55E0-4278-8A75-DBF0A2E64667}" type="datetime1">
              <a:rPr lang="en-US" altLang="zh-CN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64922-6780-4169-A77C-6B9081BBECD0}" type="datetime1">
              <a:rPr lang="en-US" altLang="zh-CN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CIS 5525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pjschz201612?WT.feed_name=subjects_neuroscience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comments" Target="../comments/comment1.xml"/><Relationship Id="rId2" Type="http://schemas.openxmlformats.org/officeDocument/2006/relationships/image" Target="../media/image43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Box 12"/>
          <p:cNvSpPr txBox="1">
            <a:spLocks noChangeArrowheads="1"/>
          </p:cNvSpPr>
          <p:nvPr/>
        </p:nvSpPr>
        <p:spPr bwMode="gray">
          <a:xfrm>
            <a:off x="1043608" y="4521314"/>
            <a:ext cx="6912768" cy="707886"/>
          </a:xfrm>
          <a:prstGeom prst="rect">
            <a:avLst/>
          </a:prstGeom>
          <a:solidFill>
            <a:schemeClr val="accent6">
              <a:lumMod val="60000"/>
              <a:lumOff val="40000"/>
              <a:alpha val="59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Times" panose="02020603050405020304" pitchFamily="18" charset="0"/>
              </a:rPr>
              <a:t>Instructor: Kai Zhang</a:t>
            </a:r>
          </a:p>
          <a:p>
            <a:pPr algn="ctr" eaLnBrk="0" hangingPunct="0"/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Times" panose="02020603050405020304" pitchFamily="18" charset="0"/>
              </a:rPr>
              <a:t>CIS @ Temple University, Spring 2020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+mj-lt"/>
              <a:ea typeface="Arial Unicode MS" panose="020B0604020202020204" pitchFamily="34" charset="-122"/>
              <a:cs typeface="Times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7524" y="1496978"/>
            <a:ext cx="8424936" cy="1200329"/>
          </a:xfrm>
          <a:prstGeom prst="rect">
            <a:avLst/>
          </a:prstGeom>
          <a:solidFill>
            <a:schemeClr val="accent3"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ea typeface="Batang" panose="02030600000101010101" pitchFamily="18" charset="-127"/>
                <a:cs typeface="Times" panose="02020603050405020304" pitchFamily="18" charset="0"/>
              </a:rPr>
              <a:t>CIS 5525: Neural Computation</a:t>
            </a:r>
          </a:p>
          <a:p>
            <a:pPr algn="ctr" eaLnBrk="0" hangingPunct="0"/>
            <a:r>
              <a:rPr lang="en-US" altLang="zh-CN" sz="3600" b="1" i="1" dirty="0">
                <a:solidFill>
                  <a:schemeClr val="accent1">
                    <a:lumMod val="75000"/>
                  </a:schemeClr>
                </a:solidFill>
                <a:ea typeface="Batang" panose="02030600000101010101" pitchFamily="18" charset="-127"/>
                <a:cs typeface="Times" panose="02020603050405020304" pitchFamily="18" charset="0"/>
              </a:rPr>
              <a:t>Topic</a:t>
            </a:r>
            <a:r>
              <a:rPr lang="en-US" altLang="zh-CN" sz="3200" b="1" i="1" dirty="0">
                <a:solidFill>
                  <a:schemeClr val="accent1">
                    <a:lumMod val="75000"/>
                  </a:schemeClr>
                </a:solidFill>
                <a:ea typeface="Batang" panose="02030600000101010101" pitchFamily="18" charset="-127"/>
                <a:cs typeface="Times" panose="02020603050405020304" pitchFamily="18" charset="0"/>
              </a:rPr>
              <a:t>: Graph Neural Networks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2781B1D-4419-4A8D-B9B4-287762CAC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70211E-BD3F-4C84-AF37-FC2BA85CB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Node Classification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5099FB-A1F7-4C5F-BB25-699370525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484784"/>
            <a:ext cx="6395084" cy="4938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640172-0BA7-4DD7-9D36-E5A770971021}"/>
              </a:ext>
            </a:extLst>
          </p:cNvPr>
          <p:cNvSpPr txBox="1"/>
          <p:nvPr/>
        </p:nvSpPr>
        <p:spPr>
          <a:xfrm>
            <a:off x="72415" y="2155344"/>
            <a:ext cx="2627377" cy="397045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Classifying the function of proteins in the interactome!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A285A-BA5D-419C-AABF-7505C092EA7F}"/>
              </a:ext>
            </a:extLst>
          </p:cNvPr>
          <p:cNvSpPr txBox="1"/>
          <p:nvPr/>
        </p:nvSpPr>
        <p:spPr>
          <a:xfrm>
            <a:off x="32970" y="6522528"/>
            <a:ext cx="9811635" cy="11430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Image from: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Ganapathiraju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et al. 2016.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Schizophrenia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interactome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 with 504 novel protein–protein interactions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Nature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</a:p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74005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3BAF9-2DC2-4AF0-A3AF-793FD505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Node Embedding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26D40-0FEE-42E6-866E-3F66E55BB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6FFEE-1CD4-4EAC-8F27-8FFDBEFE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24314-02AC-49C3-8762-A585F070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FF904D-B3C3-4070-98D0-DC95914BE53A}"/>
              </a:ext>
            </a:extLst>
          </p:cNvPr>
          <p:cNvGrpSpPr/>
          <p:nvPr/>
        </p:nvGrpSpPr>
        <p:grpSpPr>
          <a:xfrm>
            <a:off x="323528" y="2276872"/>
            <a:ext cx="8463279" cy="2960498"/>
            <a:chOff x="178308" y="1694688"/>
            <a:chExt cx="6646164" cy="23248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84F402-E99C-483E-99C3-7EACC4D5C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08" y="1780364"/>
              <a:ext cx="6646164" cy="223918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D36DA1-5BEF-4890-B925-011C2AF0AB9E}"/>
                </a:ext>
              </a:extLst>
            </p:cNvPr>
            <p:cNvSpPr/>
            <p:nvPr/>
          </p:nvSpPr>
          <p:spPr>
            <a:xfrm>
              <a:off x="3733800" y="1694688"/>
              <a:ext cx="381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E6F9F9-7E35-4CA0-AA29-F48E1F2AE08B}"/>
                </a:ext>
              </a:extLst>
            </p:cNvPr>
            <p:cNvSpPr/>
            <p:nvPr/>
          </p:nvSpPr>
          <p:spPr>
            <a:xfrm>
              <a:off x="178308" y="1733550"/>
              <a:ext cx="381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20BF9F1-D715-44EF-8373-4ADF8F05B6BB}"/>
              </a:ext>
            </a:extLst>
          </p:cNvPr>
          <p:cNvSpPr/>
          <p:nvPr/>
        </p:nvSpPr>
        <p:spPr>
          <a:xfrm>
            <a:off x="3022823" y="4365104"/>
            <a:ext cx="1891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Node embedding</a:t>
            </a:r>
            <a:endParaRPr lang="en-US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B87560-1DB6-47D6-8FC8-56A71250421C}"/>
              </a:ext>
            </a:extLst>
          </p:cNvPr>
          <p:cNvCxnSpPr/>
          <p:nvPr/>
        </p:nvCxnSpPr>
        <p:spPr>
          <a:xfrm>
            <a:off x="2843808" y="4725144"/>
            <a:ext cx="22498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986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601C-FE0D-47A8-9EF4-F228D475F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Example: Link Prediction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8EE82-BF62-492A-9B61-C5D1840EC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E2116-5476-4E5B-8696-90EDED11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4F7D8F-96B8-4C6E-8A99-8A6F0311339A}"/>
              </a:ext>
            </a:extLst>
          </p:cNvPr>
          <p:cNvSpPr>
            <a:spLocks/>
          </p:cNvSpPr>
          <p:nvPr/>
        </p:nvSpPr>
        <p:spPr>
          <a:xfrm>
            <a:off x="2461750" y="2847974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8A1878-EB78-43D4-A7DD-98CB03BC161D}"/>
              </a:ext>
            </a:extLst>
          </p:cNvPr>
          <p:cNvSpPr>
            <a:spLocks/>
          </p:cNvSpPr>
          <p:nvPr/>
        </p:nvSpPr>
        <p:spPr>
          <a:xfrm>
            <a:off x="2044287" y="3290589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478592-2EFB-4D96-A741-BCB11ED47DAF}"/>
              </a:ext>
            </a:extLst>
          </p:cNvPr>
          <p:cNvSpPr>
            <a:spLocks/>
          </p:cNvSpPr>
          <p:nvPr/>
        </p:nvSpPr>
        <p:spPr>
          <a:xfrm>
            <a:off x="2650910" y="3964484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85E1F7-CBE2-4CB7-BD99-9CF3BAE63DCF}"/>
              </a:ext>
            </a:extLst>
          </p:cNvPr>
          <p:cNvSpPr>
            <a:spLocks/>
          </p:cNvSpPr>
          <p:nvPr/>
        </p:nvSpPr>
        <p:spPr>
          <a:xfrm>
            <a:off x="1637688" y="3870722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C45783-AB35-49EC-B444-BB0F3AB33F4C}"/>
              </a:ext>
            </a:extLst>
          </p:cNvPr>
          <p:cNvSpPr>
            <a:spLocks/>
          </p:cNvSpPr>
          <p:nvPr/>
        </p:nvSpPr>
        <p:spPr>
          <a:xfrm>
            <a:off x="1380513" y="2948583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17809C-C1B1-4171-BB39-E670BE315763}"/>
              </a:ext>
            </a:extLst>
          </p:cNvPr>
          <p:cNvSpPr>
            <a:spLocks/>
          </p:cNvSpPr>
          <p:nvPr/>
        </p:nvSpPr>
        <p:spPr>
          <a:xfrm>
            <a:off x="2965235" y="3290589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4A546A-534C-4D95-9517-81AF129FDE6F}"/>
              </a:ext>
            </a:extLst>
          </p:cNvPr>
          <p:cNvCxnSpPr>
            <a:stCxn id="16" idx="6"/>
          </p:cNvCxnSpPr>
          <p:nvPr/>
        </p:nvCxnSpPr>
        <p:spPr>
          <a:xfrm>
            <a:off x="1637690" y="3086992"/>
            <a:ext cx="444260" cy="2441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3B9EE3-BCB4-47EE-96B2-9C1E9AFA5A01}"/>
              </a:ext>
            </a:extLst>
          </p:cNvPr>
          <p:cNvCxnSpPr>
            <a:stCxn id="16" idx="4"/>
            <a:endCxn id="15" idx="0"/>
          </p:cNvCxnSpPr>
          <p:nvPr/>
        </p:nvCxnSpPr>
        <p:spPr>
          <a:xfrm>
            <a:off x="1509102" y="3225403"/>
            <a:ext cx="257175" cy="645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81794B-55C9-4FF6-8FA6-F7F4A3D35DC8}"/>
              </a:ext>
            </a:extLst>
          </p:cNvPr>
          <p:cNvCxnSpPr>
            <a:stCxn id="15" idx="6"/>
            <a:endCxn id="14" idx="2"/>
          </p:cNvCxnSpPr>
          <p:nvPr/>
        </p:nvCxnSpPr>
        <p:spPr>
          <a:xfrm>
            <a:off x="1894865" y="4009131"/>
            <a:ext cx="756047" cy="93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7DE180-61F1-49B9-A4F3-3CC8C01EE559}"/>
              </a:ext>
            </a:extLst>
          </p:cNvPr>
          <p:cNvCxnSpPr>
            <a:stCxn id="14" idx="6"/>
          </p:cNvCxnSpPr>
          <p:nvPr/>
        </p:nvCxnSpPr>
        <p:spPr>
          <a:xfrm flipV="1">
            <a:off x="2908087" y="3968592"/>
            <a:ext cx="517634" cy="134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AA2B38E-988E-443A-B0D3-53B2F57BF84F}"/>
              </a:ext>
            </a:extLst>
          </p:cNvPr>
          <p:cNvCxnSpPr>
            <a:endCxn id="15" idx="7"/>
          </p:cNvCxnSpPr>
          <p:nvPr/>
        </p:nvCxnSpPr>
        <p:spPr>
          <a:xfrm flipH="1">
            <a:off x="1857204" y="3526871"/>
            <a:ext cx="224747" cy="384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8B9C4A-C414-4011-B83E-A0AD3AFF7842}"/>
              </a:ext>
            </a:extLst>
          </p:cNvPr>
          <p:cNvCxnSpPr>
            <a:stCxn id="15" idx="3"/>
          </p:cNvCxnSpPr>
          <p:nvPr/>
        </p:nvCxnSpPr>
        <p:spPr>
          <a:xfrm flipH="1">
            <a:off x="1404328" y="4107004"/>
            <a:ext cx="271025" cy="323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C013AA6-682E-4B69-AC7B-35ED77F83A7E}"/>
              </a:ext>
            </a:extLst>
          </p:cNvPr>
          <p:cNvSpPr>
            <a:spLocks/>
          </p:cNvSpPr>
          <p:nvPr/>
        </p:nvSpPr>
        <p:spPr>
          <a:xfrm>
            <a:off x="2044287" y="4439362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BAA21E-19A0-4F26-9D23-21E7E90BF42F}"/>
              </a:ext>
            </a:extLst>
          </p:cNvPr>
          <p:cNvCxnSpPr>
            <a:stCxn id="15" idx="5"/>
          </p:cNvCxnSpPr>
          <p:nvPr/>
        </p:nvCxnSpPr>
        <p:spPr>
          <a:xfrm>
            <a:off x="1857204" y="4107003"/>
            <a:ext cx="315673" cy="3323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8799C2-E277-4D19-A06C-1DE0625068F0}"/>
              </a:ext>
            </a:extLst>
          </p:cNvPr>
          <p:cNvCxnSpPr/>
          <p:nvPr/>
        </p:nvCxnSpPr>
        <p:spPr>
          <a:xfrm>
            <a:off x="3829939" y="4020016"/>
            <a:ext cx="118359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C75B53C9-BDCE-4BE9-995B-993DDB0A2EC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526" y="3514970"/>
            <a:ext cx="470535" cy="4705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87D0B8-87E9-48A6-9DDB-DA652B3503E0}"/>
              </a:ext>
            </a:extLst>
          </p:cNvPr>
          <p:cNvSpPr txBox="1"/>
          <p:nvPr/>
        </p:nvSpPr>
        <p:spPr>
          <a:xfrm>
            <a:off x="3907452" y="4054553"/>
            <a:ext cx="1201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611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Machine Learning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F716A5-7D8C-4E57-999A-136558E1AD85}"/>
              </a:ext>
            </a:extLst>
          </p:cNvPr>
          <p:cNvCxnSpPr>
            <a:stCxn id="6" idx="3"/>
            <a:endCxn id="7" idx="7"/>
          </p:cNvCxnSpPr>
          <p:nvPr/>
        </p:nvCxnSpPr>
        <p:spPr>
          <a:xfrm flipH="1">
            <a:off x="2278435" y="3084256"/>
            <a:ext cx="223489" cy="24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DD7D34-BB9D-4943-AC0E-B41A5CF1DA59}"/>
              </a:ext>
            </a:extLst>
          </p:cNvPr>
          <p:cNvCxnSpPr>
            <a:stCxn id="8" idx="1"/>
            <a:endCxn id="7" idx="5"/>
          </p:cNvCxnSpPr>
          <p:nvPr/>
        </p:nvCxnSpPr>
        <p:spPr>
          <a:xfrm flipH="1" flipV="1">
            <a:off x="2278435" y="3526870"/>
            <a:ext cx="412649" cy="4781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BA1E0B-40F9-49D1-AA21-55833755FDC5}"/>
              </a:ext>
            </a:extLst>
          </p:cNvPr>
          <p:cNvCxnSpPr>
            <a:stCxn id="6" idx="5"/>
            <a:endCxn id="11" idx="1"/>
          </p:cNvCxnSpPr>
          <p:nvPr/>
        </p:nvCxnSpPr>
        <p:spPr>
          <a:xfrm>
            <a:off x="2695898" y="3084256"/>
            <a:ext cx="309511" cy="24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F4A9A81-2760-4642-AA38-750B3998B56C}"/>
              </a:ext>
            </a:extLst>
          </p:cNvPr>
          <p:cNvSpPr>
            <a:spLocks/>
          </p:cNvSpPr>
          <p:nvPr/>
        </p:nvSpPr>
        <p:spPr>
          <a:xfrm>
            <a:off x="3347122" y="3820085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1671F81-7725-4B3A-AED8-277BCB60E5B3}"/>
              </a:ext>
            </a:extLst>
          </p:cNvPr>
          <p:cNvSpPr>
            <a:spLocks/>
          </p:cNvSpPr>
          <p:nvPr/>
        </p:nvSpPr>
        <p:spPr>
          <a:xfrm>
            <a:off x="1210398" y="4345068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3468E5-8FF5-4A24-884A-E7C5531D0E86}"/>
              </a:ext>
            </a:extLst>
          </p:cNvPr>
          <p:cNvSpPr txBox="1"/>
          <p:nvPr/>
        </p:nvSpPr>
        <p:spPr>
          <a:xfrm>
            <a:off x="1783274" y="283298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F113E3-DAFA-4BC6-AA01-4EB93BCA0456}"/>
              </a:ext>
            </a:extLst>
          </p:cNvPr>
          <p:cNvSpPr txBox="1"/>
          <p:nvPr/>
        </p:nvSpPr>
        <p:spPr>
          <a:xfrm>
            <a:off x="2438594" y="347916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25F039-EE9F-4CA6-94B0-5C6F30679861}"/>
              </a:ext>
            </a:extLst>
          </p:cNvPr>
          <p:cNvSpPr txBox="1"/>
          <p:nvPr/>
        </p:nvSpPr>
        <p:spPr>
          <a:xfrm>
            <a:off x="1987490" y="403390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7686A0-1CD8-45AE-A5D9-2C5D402F9228}"/>
              </a:ext>
            </a:extLst>
          </p:cNvPr>
          <p:cNvSpPr>
            <a:spLocks/>
          </p:cNvSpPr>
          <p:nvPr/>
        </p:nvSpPr>
        <p:spPr>
          <a:xfrm>
            <a:off x="6437263" y="2847974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19D5B69-FEAA-48E6-8641-7DD181DCF40B}"/>
              </a:ext>
            </a:extLst>
          </p:cNvPr>
          <p:cNvSpPr>
            <a:spLocks/>
          </p:cNvSpPr>
          <p:nvPr/>
        </p:nvSpPr>
        <p:spPr>
          <a:xfrm>
            <a:off x="6019800" y="3290589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073CC9C-A151-42A6-BD48-F4C5277E0C1F}"/>
              </a:ext>
            </a:extLst>
          </p:cNvPr>
          <p:cNvSpPr>
            <a:spLocks/>
          </p:cNvSpPr>
          <p:nvPr/>
        </p:nvSpPr>
        <p:spPr>
          <a:xfrm>
            <a:off x="6626423" y="3964484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D9BB4D7-3E41-4A45-B062-2082186D059B}"/>
              </a:ext>
            </a:extLst>
          </p:cNvPr>
          <p:cNvSpPr>
            <a:spLocks/>
          </p:cNvSpPr>
          <p:nvPr/>
        </p:nvSpPr>
        <p:spPr>
          <a:xfrm>
            <a:off x="5613201" y="3870722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EA161D-406F-4272-B35A-6076AE2248E3}"/>
              </a:ext>
            </a:extLst>
          </p:cNvPr>
          <p:cNvSpPr>
            <a:spLocks/>
          </p:cNvSpPr>
          <p:nvPr/>
        </p:nvSpPr>
        <p:spPr>
          <a:xfrm>
            <a:off x="5356026" y="2948583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CF64204-6782-47BA-8DCF-4FC11A43380E}"/>
              </a:ext>
            </a:extLst>
          </p:cNvPr>
          <p:cNvSpPr>
            <a:spLocks/>
          </p:cNvSpPr>
          <p:nvPr/>
        </p:nvSpPr>
        <p:spPr>
          <a:xfrm>
            <a:off x="6940748" y="3290589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8B42BAC-E91F-4AAD-98A0-6F4E953083A2}"/>
              </a:ext>
            </a:extLst>
          </p:cNvPr>
          <p:cNvCxnSpPr/>
          <p:nvPr/>
        </p:nvCxnSpPr>
        <p:spPr>
          <a:xfrm>
            <a:off x="5613203" y="3086992"/>
            <a:ext cx="444260" cy="24413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4BAA29F-BD15-4086-8A90-D17AF4E180CC}"/>
              </a:ext>
            </a:extLst>
          </p:cNvPr>
          <p:cNvCxnSpPr/>
          <p:nvPr/>
        </p:nvCxnSpPr>
        <p:spPr>
          <a:xfrm>
            <a:off x="5484615" y="3225403"/>
            <a:ext cx="257175" cy="645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CBEBEAE-BCF8-49E4-841D-E05CCA687785}"/>
              </a:ext>
            </a:extLst>
          </p:cNvPr>
          <p:cNvCxnSpPr/>
          <p:nvPr/>
        </p:nvCxnSpPr>
        <p:spPr>
          <a:xfrm>
            <a:off x="5870378" y="4009131"/>
            <a:ext cx="756047" cy="93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E6091CC-8089-4898-BFCB-7BBF27753AC6}"/>
              </a:ext>
            </a:extLst>
          </p:cNvPr>
          <p:cNvCxnSpPr/>
          <p:nvPr/>
        </p:nvCxnSpPr>
        <p:spPr>
          <a:xfrm flipV="1">
            <a:off x="6883600" y="3968592"/>
            <a:ext cx="517634" cy="134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D105D1-BB2B-4709-8D83-D0DCE011E8F9}"/>
              </a:ext>
            </a:extLst>
          </p:cNvPr>
          <p:cNvCxnSpPr/>
          <p:nvPr/>
        </p:nvCxnSpPr>
        <p:spPr>
          <a:xfrm flipH="1">
            <a:off x="5832717" y="3526871"/>
            <a:ext cx="224747" cy="384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16F4814-665A-42A0-954C-D9266BACD106}"/>
              </a:ext>
            </a:extLst>
          </p:cNvPr>
          <p:cNvCxnSpPr/>
          <p:nvPr/>
        </p:nvCxnSpPr>
        <p:spPr>
          <a:xfrm flipH="1">
            <a:off x="5379841" y="4107004"/>
            <a:ext cx="271025" cy="323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B5FD8F9-03B2-4E4F-8855-356629EA1BA2}"/>
              </a:ext>
            </a:extLst>
          </p:cNvPr>
          <p:cNvSpPr>
            <a:spLocks/>
          </p:cNvSpPr>
          <p:nvPr/>
        </p:nvSpPr>
        <p:spPr>
          <a:xfrm>
            <a:off x="6019800" y="4439362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3CC30A-B2BA-4FA1-9B7D-3674612F8680}"/>
              </a:ext>
            </a:extLst>
          </p:cNvPr>
          <p:cNvCxnSpPr/>
          <p:nvPr/>
        </p:nvCxnSpPr>
        <p:spPr>
          <a:xfrm>
            <a:off x="5832717" y="4107003"/>
            <a:ext cx="315673" cy="332358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9704E8F-9CD6-4727-8638-4EB2301ED1BB}"/>
              </a:ext>
            </a:extLst>
          </p:cNvPr>
          <p:cNvCxnSpPr/>
          <p:nvPr/>
        </p:nvCxnSpPr>
        <p:spPr>
          <a:xfrm flipH="1">
            <a:off x="6253948" y="3084256"/>
            <a:ext cx="223489" cy="24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5917495-CDA6-44DF-9A1E-964515934F60}"/>
              </a:ext>
            </a:extLst>
          </p:cNvPr>
          <p:cNvCxnSpPr/>
          <p:nvPr/>
        </p:nvCxnSpPr>
        <p:spPr>
          <a:xfrm>
            <a:off x="6671411" y="3084256"/>
            <a:ext cx="309511" cy="24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02A2FE0-1124-4ACA-B285-9E4AE7C80E25}"/>
              </a:ext>
            </a:extLst>
          </p:cNvPr>
          <p:cNvSpPr>
            <a:spLocks/>
          </p:cNvSpPr>
          <p:nvPr/>
        </p:nvSpPr>
        <p:spPr>
          <a:xfrm>
            <a:off x="7322635" y="3820085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1037FF9-EF3E-44D6-A28E-4D950973BB3B}"/>
              </a:ext>
            </a:extLst>
          </p:cNvPr>
          <p:cNvSpPr>
            <a:spLocks/>
          </p:cNvSpPr>
          <p:nvPr/>
        </p:nvSpPr>
        <p:spPr>
          <a:xfrm>
            <a:off x="5185911" y="4345068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135E18-D2E4-4B2C-AE31-B85FDD6FF0A2}"/>
              </a:ext>
            </a:extLst>
          </p:cNvPr>
          <p:cNvSpPr txBox="1"/>
          <p:nvPr/>
        </p:nvSpPr>
        <p:spPr>
          <a:xfrm>
            <a:off x="3796887" y="327590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9CF3302-6E27-43AD-B380-32F4947B3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01" y="3001581"/>
            <a:ext cx="187452" cy="18745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7D0EA15-97CF-40C7-BC80-07CC509D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553" y="4159821"/>
            <a:ext cx="187452" cy="18745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27A4FE0-2B3A-4DFD-8750-57B8A8B53D78}"/>
              </a:ext>
            </a:extLst>
          </p:cNvPr>
          <p:cNvSpPr txBox="1"/>
          <p:nvPr/>
        </p:nvSpPr>
        <p:spPr>
          <a:xfrm>
            <a:off x="6302618" y="3494398"/>
            <a:ext cx="57319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sz="2400" b="1" dirty="0">
                <a:latin typeface="Bangla Sangam MN" charset="0"/>
                <a:ea typeface="Bangla Sangam MN" charset="0"/>
                <a:cs typeface="Bangla Sangam MN" charset="0"/>
                <a:sym typeface="Open Sans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9999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8" grpId="0" animBg="1"/>
      <p:bldP spid="22" grpId="0"/>
      <p:bldP spid="26" grpId="0" animBg="1"/>
      <p:bldP spid="27" grpId="0" animBg="1"/>
      <p:bldP spid="28" grpId="0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3" grpId="0" animBg="1"/>
      <p:bldP spid="47" grpId="0" animBg="1"/>
      <p:bldP spid="48" grpId="0" animBg="1"/>
      <p:bldP spid="49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Link Prediction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5C10E4-9865-42C5-BE06-72762471BC6C}"/>
              </a:ext>
            </a:extLst>
          </p:cNvPr>
          <p:cNvCxnSpPr/>
          <p:nvPr/>
        </p:nvCxnSpPr>
        <p:spPr>
          <a:xfrm flipH="1" flipV="1">
            <a:off x="4577003" y="2712485"/>
            <a:ext cx="2327559" cy="246215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E9D069-06F1-4349-9A98-45556AE3C648}"/>
              </a:ext>
            </a:extLst>
          </p:cNvPr>
          <p:cNvCxnSpPr/>
          <p:nvPr/>
        </p:nvCxnSpPr>
        <p:spPr>
          <a:xfrm flipH="1" flipV="1">
            <a:off x="4532733" y="3515868"/>
            <a:ext cx="2378705" cy="1508622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A426C3-B281-4047-A301-4DB01601FC9A}"/>
              </a:ext>
            </a:extLst>
          </p:cNvPr>
          <p:cNvCxnSpPr/>
          <p:nvPr/>
        </p:nvCxnSpPr>
        <p:spPr>
          <a:xfrm flipH="1">
            <a:off x="4622784" y="3961169"/>
            <a:ext cx="2283242" cy="341652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FC798B-EB85-4202-AE9C-13742477CDC5}"/>
              </a:ext>
            </a:extLst>
          </p:cNvPr>
          <p:cNvCxnSpPr/>
          <p:nvPr/>
        </p:nvCxnSpPr>
        <p:spPr>
          <a:xfrm flipH="1">
            <a:off x="4411825" y="5006042"/>
            <a:ext cx="2543972" cy="125240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A0FF27-11ED-47F6-B56D-95F575805614}"/>
              </a:ext>
            </a:extLst>
          </p:cNvPr>
          <p:cNvCxnSpPr/>
          <p:nvPr/>
        </p:nvCxnSpPr>
        <p:spPr>
          <a:xfrm flipH="1" flipV="1">
            <a:off x="4641291" y="2776772"/>
            <a:ext cx="2264735" cy="1146070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EE673A-D527-4CC2-98E7-76EE2F0E9633}"/>
              </a:ext>
            </a:extLst>
          </p:cNvPr>
          <p:cNvCxnSpPr/>
          <p:nvPr/>
        </p:nvCxnSpPr>
        <p:spPr>
          <a:xfrm flipH="1">
            <a:off x="4449737" y="3935917"/>
            <a:ext cx="2456289" cy="1169351"/>
          </a:xfrm>
          <a:prstGeom prst="straightConnector1">
            <a:avLst/>
          </a:prstGeom>
          <a:ln w="76200" cmpd="sng">
            <a:solidFill>
              <a:schemeClr val="accent6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7EE20E-DB59-4E3C-A534-22B6232F45F9}"/>
              </a:ext>
            </a:extLst>
          </p:cNvPr>
          <p:cNvCxnSpPr/>
          <p:nvPr/>
        </p:nvCxnSpPr>
        <p:spPr>
          <a:xfrm flipH="1">
            <a:off x="4507240" y="2954212"/>
            <a:ext cx="2397323" cy="548581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CF11B66-8A45-4905-AFBB-EF0AA3601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7327" y="2435157"/>
            <a:ext cx="771450" cy="68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61C3C95F-7414-44DA-96C8-D172916F7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05496" y="3842442"/>
            <a:ext cx="884461" cy="7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AA6F4487-991E-435B-9FB6-52228FDB9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7327" y="3097610"/>
            <a:ext cx="771450" cy="764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A044DF-2B54-4811-AC31-E049FEC719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584" y="2435157"/>
            <a:ext cx="1228781" cy="3062373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D04D0A4-E427-4813-A1F5-67A3319C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4141" y="4593858"/>
            <a:ext cx="771450" cy="88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B085A4CB-3AA5-4956-8B94-8FAAA4C9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1201" y="3617019"/>
            <a:ext cx="276825" cy="31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F1061C12-4115-4506-A3CD-9E2DAA5AA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42251" y="3970975"/>
            <a:ext cx="312118" cy="27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E776AD-0809-446C-9EEF-BD9167C92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3865" y="2945891"/>
            <a:ext cx="300505" cy="265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asted-image.png" descr="pasted-image.png">
            <a:extLst>
              <a:ext uri="{FF2B5EF4-FFF2-40B4-BE49-F238E27FC236}">
                <a16:creationId xmlns:a16="http://schemas.microsoft.com/office/drawing/2014/main" id="{E51C9517-34BC-4533-83A0-B77C05CFC2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8095" y="4869160"/>
            <a:ext cx="826105" cy="82610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ECBDC82-AC1A-483F-9B31-51F33E1A5E6F}"/>
              </a:ext>
            </a:extLst>
          </p:cNvPr>
          <p:cNvSpPr txBox="1"/>
          <p:nvPr/>
        </p:nvSpPr>
        <p:spPr>
          <a:xfrm>
            <a:off x="5228275" y="425462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6D3931-7168-4452-AB0F-C68F5F32DB4D}"/>
              </a:ext>
            </a:extLst>
          </p:cNvPr>
          <p:cNvSpPr txBox="1"/>
          <p:nvPr/>
        </p:nvSpPr>
        <p:spPr>
          <a:xfrm>
            <a:off x="944133" y="2787668"/>
            <a:ext cx="2796261" cy="2590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Content recommendation is link prediction!</a:t>
            </a:r>
          </a:p>
        </p:txBody>
      </p:sp>
    </p:spTree>
    <p:extLst>
      <p:ext uri="{BB962C8B-B14F-4D97-AF65-F5344CB8AC3E}">
        <p14:creationId xmlns:p14="http://schemas.microsoft.com/office/powerpoint/2010/main" val="3484790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Example: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Graph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Classification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B667-47DF-449D-B4CA-340BABF76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053E9-9211-42E6-A41F-959631F8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564904"/>
            <a:ext cx="3673373" cy="2239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81F218-65CB-4177-81B6-CEF60F15F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59" y="2060848"/>
            <a:ext cx="1983241" cy="37906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68F8AB-BDB8-420B-A7E8-7F81343251D1}"/>
              </a:ext>
            </a:extLst>
          </p:cNvPr>
          <p:cNvSpPr/>
          <p:nvPr/>
        </p:nvSpPr>
        <p:spPr>
          <a:xfrm>
            <a:off x="688454" y="5142083"/>
            <a:ext cx="40995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Task: </a:t>
            </a:r>
            <a:r>
              <a:rPr lang="en-US" dirty="0"/>
              <a:t>predict whether molecules are toxic, given set of known examples for training</a:t>
            </a:r>
          </a:p>
        </p:txBody>
      </p:sp>
    </p:spTree>
    <p:extLst>
      <p:ext uri="{BB962C8B-B14F-4D97-AF65-F5344CB8AC3E}">
        <p14:creationId xmlns:p14="http://schemas.microsoft.com/office/powerpoint/2010/main" val="343919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Why Graphs are Difficult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22AA3B3-8EA8-4AFF-9E6C-B8E18D817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443363"/>
            <a:ext cx="6743700" cy="3810000"/>
          </a:xfrm>
        </p:spPr>
        <p:txBody>
          <a:bodyPr>
            <a:normAutofit/>
          </a:bodyPr>
          <a:lstStyle/>
          <a:p>
            <a:r>
              <a:rPr lang="en-US" sz="2800" dirty="0"/>
              <a:t>Modern deep learning toolbox is designed for simple sequences or grids.</a:t>
            </a:r>
          </a:p>
          <a:p>
            <a:pPr lvl="1"/>
            <a:r>
              <a:rPr lang="en-US" dirty="0"/>
              <a:t>CNNs for fixed-size images/grids</a:t>
            </a:r>
            <a:r>
              <a:rPr lang="mr-IN" dirty="0"/>
              <a:t>…</a:t>
            </a:r>
            <a:r>
              <a:rPr lang="en-CA" dirty="0"/>
              <a:t>.</a:t>
            </a:r>
          </a:p>
          <a:p>
            <a:pPr lvl="1"/>
            <a:endParaRPr lang="en-CA" dirty="0">
              <a:solidFill>
                <a:srgbClr val="C00000"/>
              </a:solidFill>
            </a:endParaRPr>
          </a:p>
          <a:p>
            <a:pPr lvl="1"/>
            <a:endParaRPr lang="en-CA" dirty="0">
              <a:solidFill>
                <a:srgbClr val="C00000"/>
              </a:solidFill>
            </a:endParaRPr>
          </a:p>
          <a:p>
            <a:pPr lvl="1"/>
            <a:r>
              <a:rPr lang="en-CA" dirty="0"/>
              <a:t>RNNs or word2vec for text/sequences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E9A26A-F40E-478E-9854-42DEFDD4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924944"/>
            <a:ext cx="3578352" cy="925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F8ADEA-E8BC-4EDE-B0B3-295465534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468" y="4365104"/>
            <a:ext cx="3672840" cy="86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2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DA4-7BFE-4A62-BCA5-CE16D840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Why Graphs are Difficult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4EF22-52CB-4D61-BCEA-D7EF168F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C565B-3E77-41EC-BAC3-EDFF8DE2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3233BA-2C62-42DA-A10A-58E074B60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44" y="1700808"/>
            <a:ext cx="8352627" cy="414480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But networks are far more complex!</a:t>
            </a:r>
          </a:p>
          <a:p>
            <a:pPr lvl="1"/>
            <a:r>
              <a:rPr lang="en-CA" dirty="0"/>
              <a:t>Complex topographical structure(i.e., no spatial locality like grids)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r>
              <a:rPr lang="en-CA" dirty="0"/>
              <a:t>No fixed node ordering or reference point  (i.e., the isomorphism problem)</a:t>
            </a:r>
          </a:p>
          <a:p>
            <a:pPr lvl="1"/>
            <a:r>
              <a:rPr lang="en-CA" dirty="0"/>
              <a:t>Often dynamic and have multimodal features.</a:t>
            </a:r>
          </a:p>
        </p:txBody>
      </p:sp>
      <p:pic>
        <p:nvPicPr>
          <p:cNvPr id="7" name="pasted-image.tiff" descr="pasted-image.tiff">
            <a:extLst>
              <a:ext uri="{FF2B5EF4-FFF2-40B4-BE49-F238E27FC236}">
                <a16:creationId xmlns:a16="http://schemas.microsoft.com/office/drawing/2014/main" id="{51D28B6A-5DA4-434C-A101-BF8901BC8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996952"/>
            <a:ext cx="5257800" cy="12883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91571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GNN: Big Pictures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B667-47DF-449D-B4CA-340BABF76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b="1" dirty="0"/>
              <a:t>Main Idea: </a:t>
            </a:r>
          </a:p>
          <a:p>
            <a:pPr lvl="1"/>
            <a:r>
              <a:rPr lang="en-US" sz="1600" b="1" dirty="0"/>
              <a:t>step 1. </a:t>
            </a:r>
            <a:r>
              <a:rPr lang="en-US" sz="1600" dirty="0"/>
              <a:t>local message passing: exchange/pass massages between (neighboring) nodes</a:t>
            </a:r>
          </a:p>
          <a:p>
            <a:pPr lvl="2"/>
            <a:r>
              <a:rPr lang="en-US" sz="1200" dirty="0"/>
              <a:t>Why? Because it is supposed to improve the representation of the node (or edge) level</a:t>
            </a:r>
          </a:p>
          <a:p>
            <a:pPr lvl="1"/>
            <a:r>
              <a:rPr lang="en-US" sz="1600" b="1" dirty="0"/>
              <a:t>Step 2. </a:t>
            </a:r>
            <a:r>
              <a:rPr lang="en-US" sz="1600" dirty="0"/>
              <a:t>global aggregation: summarize the local information when necessary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79552-844E-4F07-8447-AC5FE093E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4664"/>
            <a:ext cx="7043789" cy="36004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2E305C-5EB1-4A2A-BBE6-BFC3648A6380}"/>
              </a:ext>
            </a:extLst>
          </p:cNvPr>
          <p:cNvSpPr/>
          <p:nvPr/>
        </p:nvSpPr>
        <p:spPr>
          <a:xfrm rot="20476945">
            <a:off x="2004165" y="5454053"/>
            <a:ext cx="131625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b="1" dirty="0"/>
              <a:t>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4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From CNN to GNN</a:t>
            </a:r>
            <a:endParaRPr lang="en-US" sz="3600" b="1" dirty="0"/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320238FD-927C-4294-8301-2AECB87C8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1" y="2996952"/>
            <a:ext cx="2088160" cy="237363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DE149C-13C4-4E1B-BD95-CE5666C3EAE4}"/>
              </a:ext>
            </a:extLst>
          </p:cNvPr>
          <p:cNvSpPr/>
          <p:nvPr/>
        </p:nvSpPr>
        <p:spPr>
          <a:xfrm>
            <a:off x="240255" y="1858005"/>
            <a:ext cx="19319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Single CNN layer with 3x3 filter: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14A43A-C8E0-4E5C-81DC-3FD676C1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663" y="2730226"/>
            <a:ext cx="1533586" cy="1537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BC5937-E56F-4155-BEE5-5B1148D4AAD6}"/>
                  </a:ext>
                </a:extLst>
              </p:cNvPr>
              <p:cNvSpPr txBox="1"/>
              <p:nvPr/>
            </p:nvSpPr>
            <p:spPr>
              <a:xfrm>
                <a:off x="2575103" y="2475098"/>
                <a:ext cx="2884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BC5937-E56F-4155-BEE5-5B1148D4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03" y="2475098"/>
                <a:ext cx="288476" cy="276999"/>
              </a:xfrm>
              <a:prstGeom prst="rect">
                <a:avLst/>
              </a:prstGeom>
              <a:blipFill>
                <a:blip r:embed="rId4"/>
                <a:stretch>
                  <a:fillRect l="-20833" r="-625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498B0F-E3BF-423A-A66B-260085825038}"/>
                  </a:ext>
                </a:extLst>
              </p:cNvPr>
              <p:cNvSpPr txBox="1"/>
              <p:nvPr/>
            </p:nvSpPr>
            <p:spPr>
              <a:xfrm>
                <a:off x="3159275" y="2481548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498B0F-E3BF-423A-A66B-260085825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275" y="2481548"/>
                <a:ext cx="283154" cy="276999"/>
              </a:xfrm>
              <a:prstGeom prst="rect">
                <a:avLst/>
              </a:prstGeom>
              <a:blipFill>
                <a:blip r:embed="rId5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1F818C-9C11-4020-83BE-C659105F78E3}"/>
                  </a:ext>
                </a:extLst>
              </p:cNvPr>
              <p:cNvSpPr txBox="1"/>
              <p:nvPr/>
            </p:nvSpPr>
            <p:spPr>
              <a:xfrm>
                <a:off x="3753671" y="4246075"/>
                <a:ext cx="2451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1F818C-9C11-4020-83BE-C659105F7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671" y="4246075"/>
                <a:ext cx="245195" cy="276999"/>
              </a:xfrm>
              <a:prstGeom prst="rect">
                <a:avLst/>
              </a:prstGeom>
              <a:blipFill>
                <a:blip r:embed="rId6"/>
                <a:stretch>
                  <a:fillRect l="-25000" r="-1000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F70629C-B112-44B0-924A-9AECA2A70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5417" y="2347499"/>
            <a:ext cx="4957799" cy="12096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6BF685-6CE5-41A7-A36A-BD6ECACDF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9341" y="4704352"/>
            <a:ext cx="6205583" cy="5048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F3ACB3-EF14-4846-9319-330CC55DE4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425027"/>
            <a:ext cx="5657182" cy="88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7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Graph Convolutional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D7AAF0-DCD8-47AE-9813-1FD8ED5FF316}"/>
              </a:ext>
            </a:extLst>
          </p:cNvPr>
          <p:cNvSpPr/>
          <p:nvPr/>
        </p:nvSpPr>
        <p:spPr>
          <a:xfrm>
            <a:off x="107504" y="1628800"/>
            <a:ext cx="102251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/>
              <a:t>Kipf &amp; Welling (ICLR 2017), related previous works by Duvenaud et al. (NIPS 2015) and Li et al. (ICLR 2016)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5C6F7-D7EB-4C49-87EE-80AFBEFBB5A4}"/>
              </a:ext>
            </a:extLst>
          </p:cNvPr>
          <p:cNvSpPr/>
          <p:nvPr/>
        </p:nvSpPr>
        <p:spPr>
          <a:xfrm>
            <a:off x="107504" y="2060848"/>
            <a:ext cx="24308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Consider the undirected graph: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4C2918-BFD6-453F-A26F-EB7202EE0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7" y="2919398"/>
            <a:ext cx="2717227" cy="16478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9CC64A-FE43-4546-8227-54BFE3F7BDBC}"/>
              </a:ext>
            </a:extLst>
          </p:cNvPr>
          <p:cNvSpPr/>
          <p:nvPr/>
        </p:nvSpPr>
        <p:spPr>
          <a:xfrm>
            <a:off x="3779912" y="2060848"/>
            <a:ext cx="24308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Compute/update feature for red node: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741A35-B258-4C19-812C-2E938247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919398"/>
            <a:ext cx="2717735" cy="1647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C0F6E-45FE-4AF0-9652-3903A5298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207" y="2908682"/>
            <a:ext cx="2777088" cy="16478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70B481-E088-4165-812F-EF1C871E4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33" y="4745210"/>
            <a:ext cx="5399001" cy="9199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DAF64-7F36-449F-9892-E3E86B737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239" y="5665184"/>
            <a:ext cx="3783921" cy="5214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6C198F-DF38-47B7-B94E-B3D64F106F4C}"/>
              </a:ext>
            </a:extLst>
          </p:cNvPr>
          <p:cNvSpPr/>
          <p:nvPr/>
        </p:nvSpPr>
        <p:spPr>
          <a:xfrm>
            <a:off x="6315458" y="3250481"/>
            <a:ext cx="2730160" cy="2800767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Desirable properties: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Weight sharing </a:t>
            </a:r>
            <a:r>
              <a:rPr lang="en-US" sz="1400" dirty="0"/>
              <a:t>over all locations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Invariance to permutations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Linear complexity </a:t>
            </a:r>
            <a:r>
              <a:rPr lang="en-US" sz="1400" b="1" dirty="0"/>
              <a:t>O(E)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Applicable both in </a:t>
            </a:r>
            <a:r>
              <a:rPr lang="en-US" sz="1400" dirty="0" err="1"/>
              <a:t>transductive</a:t>
            </a:r>
            <a:r>
              <a:rPr lang="en-US" sz="1400" dirty="0"/>
              <a:t> and inductive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b="1" dirty="0"/>
              <a:t>Limitations: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Can </a:t>
            </a:r>
            <a:r>
              <a:rPr lang="en-US" sz="1400" dirty="0" err="1"/>
              <a:t>oversmooth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Only indirect support for edge feature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523211-6602-449D-8DDD-D4AC767DCA36}"/>
              </a:ext>
            </a:extLst>
          </p:cNvPr>
          <p:cNvSpPr/>
          <p:nvPr/>
        </p:nvSpPr>
        <p:spPr>
          <a:xfrm>
            <a:off x="2661006" y="4528049"/>
            <a:ext cx="419966" cy="66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947813-D983-4BB5-A502-05AE3FC0A95D}"/>
              </a:ext>
            </a:extLst>
          </p:cNvPr>
          <p:cNvSpPr/>
          <p:nvPr/>
        </p:nvSpPr>
        <p:spPr>
          <a:xfrm>
            <a:off x="3212135" y="4513791"/>
            <a:ext cx="419966" cy="376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655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D0565-A7A8-4EE7-AD01-42AB0529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Graph-structured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C9AFA7-AE8A-4EEA-B2BE-FE8E5D72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A18EA-5E3E-462A-A41C-CB6D1658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3D378F78-C6F7-4C5D-9C11-D5C47553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42970"/>
            <a:ext cx="2610290" cy="182841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23" name="Text Box 9">
            <a:extLst>
              <a:ext uri="{FF2B5EF4-FFF2-40B4-BE49-F238E27FC236}">
                <a16:creationId xmlns:a16="http://schemas.microsoft.com/office/drawing/2014/main" id="{C6FC0E5C-F212-4CD2-982E-DA4278E9E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4275" y="3625803"/>
            <a:ext cx="2165525" cy="33855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Economic networks</a:t>
            </a:r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459256BE-5FAE-4CD5-8164-F7F15CDB1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2346" y="1709681"/>
            <a:ext cx="2311971" cy="1864493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25" name="Text Box 11">
            <a:extLst>
              <a:ext uri="{FF2B5EF4-FFF2-40B4-BE49-F238E27FC236}">
                <a16:creationId xmlns:a16="http://schemas.microsoft.com/office/drawing/2014/main" id="{65958204-7BD0-4D37-BFB1-3A18F94C9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625803"/>
            <a:ext cx="2386551" cy="33855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Social networks</a:t>
            </a:r>
          </a:p>
        </p:txBody>
      </p:sp>
      <p:sp>
        <p:nvSpPr>
          <p:cNvPr id="26" name="Text Box 11">
            <a:extLst>
              <a:ext uri="{FF2B5EF4-FFF2-40B4-BE49-F238E27FC236}">
                <a16:creationId xmlns:a16="http://schemas.microsoft.com/office/drawing/2014/main" id="{96770123-EBC5-42D5-83D7-1688BE4DB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385" y="6104959"/>
            <a:ext cx="2684870" cy="30008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Networks of neurons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2609C5-FD89-4B1D-969A-0530BF49702A}"/>
              </a:ext>
            </a:extLst>
          </p:cNvPr>
          <p:cNvGrpSpPr/>
          <p:nvPr/>
        </p:nvGrpSpPr>
        <p:grpSpPr>
          <a:xfrm>
            <a:off x="481307" y="4207151"/>
            <a:ext cx="2584819" cy="1789913"/>
            <a:chOff x="1258043" y="3926778"/>
            <a:chExt cx="2584819" cy="1789913"/>
          </a:xfrm>
        </p:grpSpPr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5AEBAFC8-0CA4-4E28-9A97-D8C384E16D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19715" y="3926778"/>
              <a:ext cx="1523147" cy="1789913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pic>
        <p:pic>
          <p:nvPicPr>
            <p:cNvPr id="28" name="Picture 9">
              <a:extLst>
                <a:ext uri="{FF2B5EF4-FFF2-40B4-BE49-F238E27FC236}">
                  <a16:creationId xmlns:a16="http://schemas.microsoft.com/office/drawing/2014/main" id="{E9F5118B-F91D-4A32-816D-D1EDBE986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58043" y="4279343"/>
              <a:ext cx="1417015" cy="1323048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pic>
      </p:grpSp>
      <p:sp>
        <p:nvSpPr>
          <p:cNvPr id="29" name="Text Box 11">
            <a:extLst>
              <a:ext uri="{FF2B5EF4-FFF2-40B4-BE49-F238E27FC236}">
                <a16:creationId xmlns:a16="http://schemas.microsoft.com/office/drawing/2014/main" id="{B89B7B9C-788E-471E-A673-3D08F5825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72" y="6001085"/>
            <a:ext cx="3057768" cy="50783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Information networks: </a:t>
            </a:r>
            <a:br>
              <a:rPr lang="en-US" sz="135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35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Web &amp; citations</a:t>
            </a:r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A986C172-93C1-45B4-B25E-73FAA253E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6845663" y="1521972"/>
            <a:ext cx="1820512" cy="2088233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31" name="Text Box 9">
            <a:extLst>
              <a:ext uri="{FF2B5EF4-FFF2-40B4-BE49-F238E27FC236}">
                <a16:creationId xmlns:a16="http://schemas.microsoft.com/office/drawing/2014/main" id="{FFF9FD7A-A693-4F58-BB3C-B24B02588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7320" y="3630895"/>
            <a:ext cx="2265935" cy="33855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Biomedical networks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D53DEE6F-1763-4C27-A940-7B55ED30C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5712" y="4165493"/>
            <a:ext cx="2136104" cy="173669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33" name="Text Box 9">
            <a:extLst>
              <a:ext uri="{FF2B5EF4-FFF2-40B4-BE49-F238E27FC236}">
                <a16:creationId xmlns:a16="http://schemas.microsoft.com/office/drawing/2014/main" id="{19EF7E57-4FA0-4894-960B-1AFFE7F02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5902" y="6028677"/>
            <a:ext cx="986535" cy="30008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Internet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77F5BB-064F-4483-868C-FF8A46275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491" y="4279884"/>
            <a:ext cx="3289794" cy="173687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D85A140-E79F-44A0-9E89-394F2A6D0EB9}"/>
              </a:ext>
            </a:extLst>
          </p:cNvPr>
          <p:cNvSpPr/>
          <p:nvPr/>
        </p:nvSpPr>
        <p:spPr>
          <a:xfrm>
            <a:off x="3336023" y="4225479"/>
            <a:ext cx="592646" cy="3867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46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0201230-0A7B-4160-8D0D-AAEE55021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083" y="5925868"/>
            <a:ext cx="3579398" cy="609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026CE0-5702-4B5E-B00F-B67112D0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Variations in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537F-CFE7-44C3-AA2B-0291600E1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Variations in the local convolution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97C927-15D3-419A-9184-7A7292E19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3600" y="6338216"/>
            <a:ext cx="2895600" cy="365125"/>
          </a:xfrm>
        </p:spPr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F3FB0-2FCB-48CC-91F7-2FEA8FCF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152BDD-DB70-4B23-9663-FB30CDA5EF5F}"/>
                  </a:ext>
                </a:extLst>
              </p:cNvPr>
              <p:cNvSpPr txBox="1"/>
              <p:nvPr/>
            </p:nvSpPr>
            <p:spPr>
              <a:xfrm>
                <a:off x="323528" y="2371159"/>
                <a:ext cx="2840072" cy="4286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/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152BDD-DB70-4B23-9663-FB30CDA5E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371159"/>
                <a:ext cx="2840072" cy="4286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D77A43A-885D-473E-8EC7-883C3FA72769}"/>
                  </a:ext>
                </a:extLst>
              </p:cNvPr>
              <p:cNvSpPr/>
              <p:nvPr/>
            </p:nvSpPr>
            <p:spPr>
              <a:xfrm>
                <a:off x="6312274" y="2426557"/>
                <a:ext cx="648072" cy="11521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D77A43A-885D-473E-8EC7-883C3FA72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274" y="2426557"/>
                <a:ext cx="648072" cy="1152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6BE7FD-029D-4AFA-A6E7-DC6C4EE17564}"/>
                  </a:ext>
                </a:extLst>
              </p:cNvPr>
              <p:cNvSpPr/>
              <p:nvPr/>
            </p:nvSpPr>
            <p:spPr>
              <a:xfrm>
                <a:off x="7450305" y="2294730"/>
                <a:ext cx="1838067" cy="651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Transform matrix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6BE7FD-029D-4AFA-A6E7-DC6C4EE17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305" y="2294730"/>
                <a:ext cx="1838067" cy="651269"/>
              </a:xfrm>
              <a:prstGeom prst="rect">
                <a:avLst/>
              </a:prstGeom>
              <a:blipFill>
                <a:blip r:embed="rId5"/>
                <a:stretch>
                  <a:fillRect l="-2649" t="-4673" r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A7265D1-1DD6-4CC9-9DFD-FCFC02BA436B}"/>
                  </a:ext>
                </a:extLst>
              </p:cNvPr>
              <p:cNvSpPr/>
              <p:nvPr/>
            </p:nvSpPr>
            <p:spPr>
              <a:xfrm>
                <a:off x="7205824" y="2649942"/>
                <a:ext cx="748205" cy="5816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A7265D1-1DD6-4CC9-9DFD-FCFC02BA4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824" y="2649942"/>
                <a:ext cx="748205" cy="5816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DB85C6-6796-4E6E-B13A-6377DB3C51D4}"/>
                  </a:ext>
                </a:extLst>
              </p:cNvPr>
              <p:cNvSpPr/>
              <p:nvPr/>
            </p:nvSpPr>
            <p:spPr>
              <a:xfrm>
                <a:off x="5803758" y="1719890"/>
                <a:ext cx="1624291" cy="651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Node attribute </a:t>
                </a:r>
              </a:p>
              <a:p>
                <a:r>
                  <a:rPr lang="en-US" dirty="0"/>
                  <a:t>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x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DB85C6-6796-4E6E-B13A-6377DB3C5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758" y="1719890"/>
                <a:ext cx="1624291" cy="651269"/>
              </a:xfrm>
              <a:prstGeom prst="rect">
                <a:avLst/>
              </a:prstGeom>
              <a:blipFill>
                <a:blip r:embed="rId7"/>
                <a:stretch>
                  <a:fillRect l="-2996" t="-4673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F2B5B2-1243-4353-9FAF-47928DCFC6E8}"/>
                  </a:ext>
                </a:extLst>
              </p:cNvPr>
              <p:cNvSpPr/>
              <p:nvPr/>
            </p:nvSpPr>
            <p:spPr>
              <a:xfrm>
                <a:off x="4945062" y="2433107"/>
                <a:ext cx="1141679" cy="11521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F2B5B2-1243-4353-9FAF-47928DCFC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062" y="2433107"/>
                <a:ext cx="1141679" cy="11521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78F9A1A-95FD-4202-BB5E-EE82C7D4F167}"/>
                  </a:ext>
                </a:extLst>
              </p:cNvPr>
              <p:cNvSpPr/>
              <p:nvPr/>
            </p:nvSpPr>
            <p:spPr>
              <a:xfrm>
                <a:off x="4872127" y="3626172"/>
                <a:ext cx="143758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Adjacency</a:t>
                </a:r>
              </a:p>
              <a:p>
                <a:r>
                  <a:rPr lang="en-US" dirty="0"/>
                  <a:t>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78F9A1A-95FD-4202-BB5E-EE82C7D4F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127" y="3626172"/>
                <a:ext cx="1437588" cy="646331"/>
              </a:xfrm>
              <a:prstGeom prst="rect">
                <a:avLst/>
              </a:prstGeom>
              <a:blipFill>
                <a:blip r:embed="rId9"/>
                <a:stretch>
                  <a:fillRect l="-3390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A847B24-9D36-478A-B568-65D0BC39401B}"/>
                  </a:ext>
                </a:extLst>
              </p:cNvPr>
              <p:cNvSpPr/>
              <p:nvPr/>
            </p:nvSpPr>
            <p:spPr>
              <a:xfrm>
                <a:off x="3850215" y="2433107"/>
                <a:ext cx="648072" cy="11521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A847B24-9D36-478A-B568-65D0BC394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215" y="2433107"/>
                <a:ext cx="648072" cy="11521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48150AF-EA00-43BE-ADEF-9D84E2EBFC08}"/>
                  </a:ext>
                </a:extLst>
              </p:cNvPr>
              <p:cNvSpPr/>
              <p:nvPr/>
            </p:nvSpPr>
            <p:spPr>
              <a:xfrm>
                <a:off x="4494738" y="2862224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48150AF-EA00-43BE-ADEF-9D84E2EBF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38" y="2862224"/>
                <a:ext cx="410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BC88AB0B-28A7-4CED-B417-B9F8F4980B58}"/>
              </a:ext>
            </a:extLst>
          </p:cNvPr>
          <p:cNvSpPr/>
          <p:nvPr/>
        </p:nvSpPr>
        <p:spPr>
          <a:xfrm>
            <a:off x="3850215" y="2564904"/>
            <a:ext cx="644523" cy="1147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11335C-876F-4682-B4F3-8A55CDDEC8E2}"/>
              </a:ext>
            </a:extLst>
          </p:cNvPr>
          <p:cNvSpPr/>
          <p:nvPr/>
        </p:nvSpPr>
        <p:spPr>
          <a:xfrm>
            <a:off x="4946398" y="2564904"/>
            <a:ext cx="1140343" cy="1147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33044D-9AC1-4A8A-B690-C8845AD583DE}"/>
                  </a:ext>
                </a:extLst>
              </p:cNvPr>
              <p:cNvSpPr txBox="1"/>
              <p:nvPr/>
            </p:nvSpPr>
            <p:spPr>
              <a:xfrm>
                <a:off x="305924" y="3139549"/>
                <a:ext cx="3368423" cy="4286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/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33044D-9AC1-4A8A-B690-C8845AD5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24" y="3139549"/>
                <a:ext cx="3368423" cy="4286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9B2113-7376-42E5-9371-7DFDD6AB971E}"/>
                  </a:ext>
                </a:extLst>
              </p:cNvPr>
              <p:cNvSpPr txBox="1"/>
              <p:nvPr/>
            </p:nvSpPr>
            <p:spPr>
              <a:xfrm>
                <a:off x="258581" y="3790587"/>
                <a:ext cx="3922036" cy="618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/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9B2113-7376-42E5-9371-7DFDD6AB9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81" y="3790587"/>
                <a:ext cx="3922036" cy="618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93492A2-7FF3-4596-A200-A3AD902C3789}"/>
                  </a:ext>
                </a:extLst>
              </p:cNvPr>
              <p:cNvSpPr/>
              <p:nvPr/>
            </p:nvSpPr>
            <p:spPr>
              <a:xfrm>
                <a:off x="1524693" y="5443914"/>
                <a:ext cx="3608488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)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93492A2-7FF3-4596-A200-A3AD902C3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693" y="5443914"/>
                <a:ext cx="3608488" cy="374270"/>
              </a:xfrm>
              <a:prstGeom prst="rect">
                <a:avLst/>
              </a:prstGeom>
              <a:blipFill>
                <a:blip r:embed="rId14"/>
                <a:stretch>
                  <a:fillRect l="-507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B83E169-BDB0-4EEF-BE9D-EE658428C862}"/>
                  </a:ext>
                </a:extLst>
              </p:cNvPr>
              <p:cNvSpPr/>
              <p:nvPr/>
            </p:nvSpPr>
            <p:spPr>
              <a:xfrm>
                <a:off x="457200" y="4660724"/>
                <a:ext cx="6563072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Adjacency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zero-diagonal adjacency)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B83E169-BDB0-4EEF-BE9D-EE658428C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660724"/>
                <a:ext cx="6563072" cy="769441"/>
              </a:xfrm>
              <a:prstGeom prst="rect">
                <a:avLst/>
              </a:prstGeom>
              <a:blipFill>
                <a:blip r:embed="rId15"/>
                <a:stretch>
                  <a:fillRect l="-1207" t="-6349" b="-13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A0B0DAD-C614-48F9-9733-56DE5C9DE91D}"/>
                  </a:ext>
                </a:extLst>
              </p:cNvPr>
              <p:cNvSpPr/>
              <p:nvPr/>
            </p:nvSpPr>
            <p:spPr>
              <a:xfrm>
                <a:off x="5232490" y="5419721"/>
                <a:ext cx="3699346" cy="4449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A0B0DAD-C614-48F9-9733-56DE5C9DE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90" y="5419721"/>
                <a:ext cx="3699346" cy="444994"/>
              </a:xfrm>
              <a:prstGeom prst="rect">
                <a:avLst/>
              </a:prstGeom>
              <a:blipFill>
                <a:blip r:embed="rId16"/>
                <a:stretch>
                  <a:fillRect t="-90411" b="-146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F38C761-A068-4BDB-96EC-88D3BCD8DB49}"/>
              </a:ext>
            </a:extLst>
          </p:cNvPr>
          <p:cNvSpPr/>
          <p:nvPr/>
        </p:nvSpPr>
        <p:spPr>
          <a:xfrm>
            <a:off x="6862262" y="5400579"/>
            <a:ext cx="2016090" cy="1282689"/>
          </a:xfrm>
          <a:custGeom>
            <a:avLst/>
            <a:gdLst>
              <a:gd name="connsiteX0" fmla="*/ 513898 w 2016090"/>
              <a:gd name="connsiteY0" fmla="*/ 529166 h 1282689"/>
              <a:gd name="connsiteX1" fmla="*/ 718945 w 2016090"/>
              <a:gd name="connsiteY1" fmla="*/ 119072 h 1282689"/>
              <a:gd name="connsiteX2" fmla="*/ 1444923 w 2016090"/>
              <a:gd name="connsiteY2" fmla="*/ 2694 h 1282689"/>
              <a:gd name="connsiteX3" fmla="*/ 1954771 w 2016090"/>
              <a:gd name="connsiteY3" fmla="*/ 96905 h 1282689"/>
              <a:gd name="connsiteX4" fmla="*/ 1960313 w 2016090"/>
              <a:gd name="connsiteY4" fmla="*/ 678796 h 1282689"/>
              <a:gd name="connsiteX5" fmla="*/ 1533593 w 2016090"/>
              <a:gd name="connsiteY5" fmla="*/ 1027930 h 1282689"/>
              <a:gd name="connsiteX6" fmla="*/ 790989 w 2016090"/>
              <a:gd name="connsiteY6" fmla="*/ 1244061 h 1282689"/>
              <a:gd name="connsiteX7" fmla="*/ 4051 w 2016090"/>
              <a:gd name="connsiteY7" fmla="*/ 1205268 h 1282689"/>
              <a:gd name="connsiteX8" fmla="*/ 513898 w 2016090"/>
              <a:gd name="connsiteY8" fmla="*/ 529166 h 128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6090" h="1282689">
                <a:moveTo>
                  <a:pt x="513898" y="529166"/>
                </a:moveTo>
                <a:cubicBezTo>
                  <a:pt x="633047" y="348133"/>
                  <a:pt x="563774" y="206817"/>
                  <a:pt x="718945" y="119072"/>
                </a:cubicBezTo>
                <a:cubicBezTo>
                  <a:pt x="874116" y="31327"/>
                  <a:pt x="1238952" y="6388"/>
                  <a:pt x="1444923" y="2694"/>
                </a:cubicBezTo>
                <a:cubicBezTo>
                  <a:pt x="1650894" y="-1001"/>
                  <a:pt x="1868873" y="-15779"/>
                  <a:pt x="1954771" y="96905"/>
                </a:cubicBezTo>
                <a:cubicBezTo>
                  <a:pt x="2040669" y="209589"/>
                  <a:pt x="2030509" y="523625"/>
                  <a:pt x="1960313" y="678796"/>
                </a:cubicBezTo>
                <a:cubicBezTo>
                  <a:pt x="1890117" y="833967"/>
                  <a:pt x="1728480" y="933719"/>
                  <a:pt x="1533593" y="1027930"/>
                </a:cubicBezTo>
                <a:cubicBezTo>
                  <a:pt x="1338706" y="1122141"/>
                  <a:pt x="1045913" y="1214505"/>
                  <a:pt x="790989" y="1244061"/>
                </a:cubicBezTo>
                <a:cubicBezTo>
                  <a:pt x="536065" y="1273617"/>
                  <a:pt x="54851" y="1329959"/>
                  <a:pt x="4051" y="1205268"/>
                </a:cubicBezTo>
                <a:cubicBezTo>
                  <a:pt x="-46749" y="1080577"/>
                  <a:pt x="394749" y="710199"/>
                  <a:pt x="513898" y="529166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FCF9EE6-0C3D-427A-B382-2E920D407C5C}"/>
              </a:ext>
            </a:extLst>
          </p:cNvPr>
          <p:cNvSpPr/>
          <p:nvPr/>
        </p:nvSpPr>
        <p:spPr>
          <a:xfrm>
            <a:off x="6027396" y="5408941"/>
            <a:ext cx="952300" cy="1186790"/>
          </a:xfrm>
          <a:custGeom>
            <a:avLst/>
            <a:gdLst>
              <a:gd name="connsiteX0" fmla="*/ 47781 w 952300"/>
              <a:gd name="connsiteY0" fmla="*/ 73484 h 1186790"/>
              <a:gd name="connsiteX1" fmla="*/ 20072 w 952300"/>
              <a:gd name="connsiteY1" fmla="*/ 638749 h 1186790"/>
              <a:gd name="connsiteX2" fmla="*/ 202952 w 952300"/>
              <a:gd name="connsiteY2" fmla="*/ 1143055 h 1186790"/>
              <a:gd name="connsiteX3" fmla="*/ 807011 w 952300"/>
              <a:gd name="connsiteY3" fmla="*/ 1115346 h 1186790"/>
              <a:gd name="connsiteX4" fmla="*/ 940014 w 952300"/>
              <a:gd name="connsiteY4" fmla="*/ 744044 h 1186790"/>
              <a:gd name="connsiteX5" fmla="*/ 934472 w 952300"/>
              <a:gd name="connsiteY5" fmla="*/ 212029 h 1186790"/>
              <a:gd name="connsiteX6" fmla="*/ 834720 w 952300"/>
              <a:gd name="connsiteY6" fmla="*/ 73484 h 1186790"/>
              <a:gd name="connsiteX7" fmla="*/ 746051 w 952300"/>
              <a:gd name="connsiteY7" fmla="*/ 45775 h 1186790"/>
              <a:gd name="connsiteX8" fmla="*/ 402458 w 952300"/>
              <a:gd name="connsiteY8" fmla="*/ 6982 h 1186790"/>
              <a:gd name="connsiteX9" fmla="*/ 47781 w 952300"/>
              <a:gd name="connsiteY9" fmla="*/ 73484 h 118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2300" h="1186790">
                <a:moveTo>
                  <a:pt x="47781" y="73484"/>
                </a:moveTo>
                <a:cubicBezTo>
                  <a:pt x="-15950" y="178779"/>
                  <a:pt x="-5790" y="460487"/>
                  <a:pt x="20072" y="638749"/>
                </a:cubicBezTo>
                <a:cubicBezTo>
                  <a:pt x="45934" y="817011"/>
                  <a:pt x="71796" y="1063622"/>
                  <a:pt x="202952" y="1143055"/>
                </a:cubicBezTo>
                <a:cubicBezTo>
                  <a:pt x="334108" y="1222488"/>
                  <a:pt x="684167" y="1181848"/>
                  <a:pt x="807011" y="1115346"/>
                </a:cubicBezTo>
                <a:cubicBezTo>
                  <a:pt x="929855" y="1048844"/>
                  <a:pt x="918771" y="894597"/>
                  <a:pt x="940014" y="744044"/>
                </a:cubicBezTo>
                <a:cubicBezTo>
                  <a:pt x="961258" y="593491"/>
                  <a:pt x="952021" y="323789"/>
                  <a:pt x="934472" y="212029"/>
                </a:cubicBezTo>
                <a:cubicBezTo>
                  <a:pt x="916923" y="100269"/>
                  <a:pt x="866124" y="101193"/>
                  <a:pt x="834720" y="73484"/>
                </a:cubicBezTo>
                <a:cubicBezTo>
                  <a:pt x="803317" y="45775"/>
                  <a:pt x="818095" y="56859"/>
                  <a:pt x="746051" y="45775"/>
                </a:cubicBezTo>
                <a:cubicBezTo>
                  <a:pt x="674007" y="34691"/>
                  <a:pt x="521607" y="6982"/>
                  <a:pt x="402458" y="6982"/>
                </a:cubicBezTo>
                <a:cubicBezTo>
                  <a:pt x="283309" y="6982"/>
                  <a:pt x="111512" y="-31811"/>
                  <a:pt x="47781" y="73484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3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 animBg="1"/>
      <p:bldP spid="17" grpId="0"/>
      <p:bldP spid="18" grpId="0"/>
      <p:bldP spid="20" grpId="0"/>
      <p:bldP spid="22" grpId="0"/>
      <p:bldP spid="23" grpId="0"/>
      <p:bldP spid="27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Recursive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B667-47DF-449D-B4CA-340BABF76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achieve message passing with higher order neighbors?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0D51F-9E3A-429E-8BD1-C519B304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45280"/>
            <a:ext cx="2478162" cy="2304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97D2A4-7732-43D2-A1B9-2CF71CB31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659" y="2060299"/>
            <a:ext cx="4395082" cy="31975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F9938-CB7E-4BEC-8CF7-154EA05AD6A8}"/>
              </a:ext>
            </a:extLst>
          </p:cNvPr>
          <p:cNvSpPr/>
          <p:nvPr/>
        </p:nvSpPr>
        <p:spPr>
          <a:xfrm>
            <a:off x="457200" y="5254130"/>
            <a:ext cx="51598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 each node, do the same thing: aggregate</a:t>
            </a:r>
          </a:p>
          <a:p>
            <a:r>
              <a:rPr lang="en-US" dirty="0"/>
              <a:t>Then, recursively aggregate based on graph structure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F6C80B-048C-48A7-B7E2-2F1259775921}"/>
              </a:ext>
            </a:extLst>
          </p:cNvPr>
          <p:cNvSpPr/>
          <p:nvPr/>
        </p:nvSpPr>
        <p:spPr>
          <a:xfrm>
            <a:off x="827584" y="3068960"/>
            <a:ext cx="576064" cy="50405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B9EC2D-0D64-44E5-A0B4-B63C961EAAC5}"/>
              </a:ext>
            </a:extLst>
          </p:cNvPr>
          <p:cNvSpPr/>
          <p:nvPr/>
        </p:nvSpPr>
        <p:spPr>
          <a:xfrm>
            <a:off x="4139952" y="3568913"/>
            <a:ext cx="576064" cy="50405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EC9DB0-8C3D-4B04-BE26-11ECB366372F}"/>
              </a:ext>
            </a:extLst>
          </p:cNvPr>
          <p:cNvSpPr/>
          <p:nvPr/>
        </p:nvSpPr>
        <p:spPr>
          <a:xfrm>
            <a:off x="1691680" y="4195749"/>
            <a:ext cx="576064" cy="50405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863F02-F58A-48C4-84B3-89357AD6B08E}"/>
              </a:ext>
            </a:extLst>
          </p:cNvPr>
          <p:cNvSpPr/>
          <p:nvPr/>
        </p:nvSpPr>
        <p:spPr>
          <a:xfrm>
            <a:off x="2319155" y="3175137"/>
            <a:ext cx="576064" cy="50405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91A20C-AE78-4309-82BC-424D1274CE90}"/>
              </a:ext>
            </a:extLst>
          </p:cNvPr>
          <p:cNvSpPr/>
          <p:nvPr/>
        </p:nvSpPr>
        <p:spPr>
          <a:xfrm>
            <a:off x="1979712" y="2420888"/>
            <a:ext cx="576064" cy="50405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F0BB0B3-5ABB-4289-82CC-2094E40973D6}"/>
              </a:ext>
            </a:extLst>
          </p:cNvPr>
          <p:cNvSpPr/>
          <p:nvPr/>
        </p:nvSpPr>
        <p:spPr>
          <a:xfrm>
            <a:off x="6804248" y="2441810"/>
            <a:ext cx="576064" cy="50405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B65CBDB-B193-482A-A6DA-1EAB4FED2563}"/>
              </a:ext>
            </a:extLst>
          </p:cNvPr>
          <p:cNvSpPr/>
          <p:nvPr/>
        </p:nvSpPr>
        <p:spPr>
          <a:xfrm>
            <a:off x="6793678" y="3497408"/>
            <a:ext cx="576064" cy="50405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7866AE0-417F-4CD8-B441-CB39585E28A6}"/>
              </a:ext>
            </a:extLst>
          </p:cNvPr>
          <p:cNvSpPr/>
          <p:nvPr/>
        </p:nvSpPr>
        <p:spPr>
          <a:xfrm>
            <a:off x="6660232" y="4461563"/>
            <a:ext cx="576064" cy="50405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ACDF1-1466-4FBC-B668-1FDA18A2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Variations in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A30DC-F77C-4EA2-880F-A4C025445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format of recursive passing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two-layer GCN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4CB3A3-7F08-45C9-A2E6-78095F98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883B5-61F6-4723-A730-ECAF6ABE8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BA4A63-8E4E-45AD-B933-A7D4A3FE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348880"/>
            <a:ext cx="6330918" cy="2803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2B9691-C6BE-42F1-8F79-6701B609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5718171"/>
            <a:ext cx="5929356" cy="59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9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44E28-6D82-45B8-AAFE-F7DB0361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Global picture for different learning tasks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C7797-78A5-42D5-8579-857302377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E4EDB-349B-4F76-B94C-16566314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6C549D-0DFE-4177-B88D-96AAC93DA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00808"/>
            <a:ext cx="8656170" cy="41206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B667AE-3EDE-4E4D-82E3-B4006BE6F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924944"/>
            <a:ext cx="2771795" cy="248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0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825F2A-D72B-4511-8528-5F6E1E24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247878"/>
            <a:ext cx="2528906" cy="3009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E4F0A5-DE38-49CE-A7DE-802816DF8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189963"/>
            <a:ext cx="2543194" cy="30337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98D2B-2829-4F54-983E-A38B34CA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Graph-SAGE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27A7C-EBFA-4F6B-9F36-A25AD7423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Idea: Node’s neighborhood defines a computation graph</a:t>
            </a:r>
          </a:p>
          <a:p>
            <a:pPr lvl="1"/>
            <a:r>
              <a:rPr lang="en-US" sz="1600" dirty="0"/>
              <a:t>Learn how to propagate information across the graph to compute node features</a:t>
            </a:r>
          </a:p>
          <a:p>
            <a:pPr lvl="1"/>
            <a:endParaRPr lang="en-US" sz="20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DF980-2DD6-401C-BAF4-7B596F67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160F55-678B-4223-B800-C73151261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7E9D29-7882-4185-B906-8CC55919198A}"/>
              </a:ext>
            </a:extLst>
          </p:cNvPr>
          <p:cNvSpPr/>
          <p:nvPr/>
        </p:nvSpPr>
        <p:spPr>
          <a:xfrm>
            <a:off x="4734986" y="3501008"/>
            <a:ext cx="24489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F5857B-D5A0-4AB3-9E33-E711708A6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09" y="5298000"/>
            <a:ext cx="5661577" cy="147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66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8D4A-C0A4-46E6-A407-26F623D4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Graph-SAGE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33959-689C-4962-848A-1B176B104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D001DE-3B10-4B3A-A347-67D7DCA8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4B942-D4F6-41C0-B918-61FB5E8AE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FE0B0-2E8D-47C4-B658-B004F8C2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93943"/>
            <a:ext cx="8729726" cy="50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31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9A2E1-75C1-400C-91E6-4936FAA80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Graph-SAGE Algorithm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BA86B-8360-4359-A13F-CCEC8710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Different aggregators can be used</a:t>
            </a:r>
          </a:p>
          <a:p>
            <a:pPr lvl="1"/>
            <a:r>
              <a:rPr lang="en-US" sz="2000" dirty="0"/>
              <a:t>Mean (simple element-wise mean), LSTM (to a random order of nodes), Max-pooling (element-wise max)</a:t>
            </a:r>
          </a:p>
          <a:p>
            <a:r>
              <a:rPr lang="en-US" sz="2400" dirty="0"/>
              <a:t>Can use different loss functions</a:t>
            </a:r>
          </a:p>
          <a:p>
            <a:pPr lvl="1"/>
            <a:r>
              <a:rPr lang="en-US" sz="2000" dirty="0"/>
              <a:t>Cross entropy, Hinge loss, ranking loss </a:t>
            </a:r>
          </a:p>
          <a:p>
            <a:r>
              <a:rPr lang="en-US" sz="2400" dirty="0"/>
              <a:t>Model has a constant number of parameters </a:t>
            </a:r>
          </a:p>
          <a:p>
            <a:r>
              <a:rPr lang="en-US" sz="2400" dirty="0"/>
              <a:t>Fast scalable inference </a:t>
            </a:r>
          </a:p>
          <a:p>
            <a:r>
              <a:rPr lang="en-US" sz="2400" dirty="0"/>
              <a:t>Can be applied to any node in any network</a:t>
            </a:r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7796C8-77F9-4ACE-A3E9-D42F73B23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3C203-B772-47DB-9488-64802EBF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6B9E41-C197-4672-92B7-C271FA74F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276334"/>
            <a:ext cx="4429157" cy="215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83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EA3BD-F93F-4A41-A542-E04DF620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Graph Attention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C1979-6F95-4237-B2A3-A995C0E80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2000" dirty="0"/>
              <a:t>Monti et al. (CVPR 2017), Hoshen (NIPS 2017), Veličković et al. (ICLR 2018)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4966F-8C1E-461E-A34B-B26BCF9BD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0E259-9993-48D5-A85C-710FD2ECC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8B652-B2EE-412E-8D85-54BBFD724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150992"/>
            <a:ext cx="5153988" cy="2690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C9C62-A717-4659-AE05-F3673A0E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27" y="5202167"/>
            <a:ext cx="2808312" cy="73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3AF77A-E450-4DE6-ACF5-CD6C1293C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5071890"/>
            <a:ext cx="4557735" cy="9143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7D754C-7806-41E8-88E7-99D24926566F}"/>
              </a:ext>
            </a:extLst>
          </p:cNvPr>
          <p:cNvSpPr/>
          <p:nvPr/>
        </p:nvSpPr>
        <p:spPr>
          <a:xfrm>
            <a:off x="5261492" y="1991822"/>
            <a:ext cx="377500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need to store intermediate edge-based activation vectors (when using dot-product attn.)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Slower than GCNs but faster than GNNs with edge embeddings</a:t>
            </a:r>
          </a:p>
          <a:p>
            <a:r>
              <a:rPr lang="en-US" altLang="zh-CN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Attention mainly using content features, does not fully consider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Over-smoothing: </a:t>
            </a:r>
            <a:r>
              <a:rPr lang="en-US" sz="1400" dirty="0"/>
              <a:t>when larger neighborhood attention is considered, accuracy drops!</a:t>
            </a:r>
          </a:p>
        </p:txBody>
      </p:sp>
    </p:spTree>
    <p:extLst>
      <p:ext uri="{BB962C8B-B14F-4D97-AF65-F5344CB8AC3E}">
        <p14:creationId xmlns:p14="http://schemas.microsoft.com/office/powerpoint/2010/main" val="3196067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2">
            <a:extLst>
              <a:ext uri="{FF2B5EF4-FFF2-40B4-BE49-F238E27FC236}">
                <a16:creationId xmlns:a16="http://schemas.microsoft.com/office/drawing/2014/main" id="{EE040D0A-1D63-44E5-9F73-6480C4397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392" y="4509120"/>
            <a:ext cx="3628827" cy="2181183"/>
          </a:xfrm>
          <a:prstGeom prst="rect">
            <a:avLst/>
          </a:prstGeom>
        </p:spPr>
      </p:pic>
      <p:sp>
        <p:nvSpPr>
          <p:cNvPr id="14" name="矩形 6">
            <a:extLst>
              <a:ext uri="{FF2B5EF4-FFF2-40B4-BE49-F238E27FC236}">
                <a16:creationId xmlns:a16="http://schemas.microsoft.com/office/drawing/2014/main" id="{AA855133-6AC9-4DCC-834F-B1D789BF603F}"/>
              </a:ext>
            </a:extLst>
          </p:cNvPr>
          <p:cNvSpPr/>
          <p:nvPr/>
        </p:nvSpPr>
        <p:spPr>
          <a:xfrm>
            <a:off x="5148064" y="6398696"/>
            <a:ext cx="1852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rPr>
              <a:t>Mean shift: 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rPr>
              <a:t>Comaniciu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rPr>
              <a:t> et al. PAMI 2002</a:t>
            </a:r>
            <a:endParaRPr lang="zh-CN" altLang="en-US" sz="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40A0A-BE90-4BEE-B536-E0A68DAC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Structural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8929E-E999-4101-933B-1BE19C4D3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incorporate detailed structural information in the design of node attention?</a:t>
            </a:r>
          </a:p>
          <a:p>
            <a:pPr lvl="1"/>
            <a:r>
              <a:rPr lang="en-US" sz="2000" dirty="0"/>
              <a:t>Combine content and structure together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How to solve the </a:t>
            </a:r>
            <a:r>
              <a:rPr lang="en-US" sz="2400" b="1" dirty="0"/>
              <a:t>over-smoothing </a:t>
            </a:r>
            <a:r>
              <a:rPr lang="en-US" sz="2400" dirty="0"/>
              <a:t>in GAT, or GNN in general?</a:t>
            </a:r>
          </a:p>
          <a:p>
            <a:pPr lvl="1"/>
            <a:r>
              <a:rPr lang="en-US" sz="1800" dirty="0"/>
              <a:t>Extract informative structural clues</a:t>
            </a:r>
          </a:p>
          <a:p>
            <a:pPr lvl="2"/>
            <a:r>
              <a:rPr lang="en-US" sz="1400" dirty="0"/>
              <a:t>Density peaks signify clusters (and boundaries)</a:t>
            </a:r>
          </a:p>
          <a:p>
            <a:pPr lvl="2"/>
            <a:r>
              <a:rPr lang="en-US" sz="1400" dirty="0" err="1"/>
              <a:t>Meanshift</a:t>
            </a:r>
            <a:r>
              <a:rPr lang="en-US" sz="1400" dirty="0"/>
              <a:t>, low-density separation, </a:t>
            </a:r>
            <a:r>
              <a:rPr lang="en-US" sz="1400" dirty="0" err="1"/>
              <a:t>Ncut</a:t>
            </a:r>
            <a:endParaRPr lang="en-US" sz="1400" dirty="0"/>
          </a:p>
          <a:p>
            <a:pPr lvl="1"/>
            <a:r>
              <a:rPr lang="en-US" sz="1800" dirty="0"/>
              <a:t>Contextualize each node with neighbors</a:t>
            </a:r>
          </a:p>
          <a:p>
            <a:pPr lvl="2"/>
            <a:r>
              <a:rPr lang="en-US" sz="1400" b="1" i="1" dirty="0">
                <a:solidFill>
                  <a:srgbClr val="0070C0"/>
                </a:solidFill>
              </a:rPr>
              <a:t>Structural fingerprint</a:t>
            </a:r>
          </a:p>
          <a:p>
            <a:pPr lvl="2"/>
            <a:endParaRPr lang="en-US" sz="1400" b="1" i="1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61405D-8BFC-4369-992E-2457D6A5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631FB8-A429-4B3E-8F29-41B2AE808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Rectangle 72">
            <a:extLst>
              <a:ext uri="{FF2B5EF4-FFF2-40B4-BE49-F238E27FC236}">
                <a16:creationId xmlns:a16="http://schemas.microsoft.com/office/drawing/2014/main" id="{89A483B5-4663-4446-B711-4FD130CCF10B}"/>
              </a:ext>
            </a:extLst>
          </p:cNvPr>
          <p:cNvSpPr/>
          <p:nvPr/>
        </p:nvSpPr>
        <p:spPr>
          <a:xfrm>
            <a:off x="2614351" y="3778244"/>
            <a:ext cx="1545475" cy="339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1200" dirty="0"/>
              <a:t> Common neighbors</a:t>
            </a:r>
            <a:endParaRPr lang="zh-CN" alt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848D0A-D014-46CB-AF5E-63AC656D8149}"/>
              </a:ext>
            </a:extLst>
          </p:cNvPr>
          <p:cNvGrpSpPr/>
          <p:nvPr/>
        </p:nvGrpSpPr>
        <p:grpSpPr>
          <a:xfrm>
            <a:off x="1458034" y="2768269"/>
            <a:ext cx="1988805" cy="1269754"/>
            <a:chOff x="2680748" y="2606658"/>
            <a:chExt cx="2662358" cy="1699784"/>
          </a:xfrm>
        </p:grpSpPr>
        <p:sp>
          <p:nvSpPr>
            <p:cNvPr id="8" name="Rectangle 72">
              <a:extLst>
                <a:ext uri="{FF2B5EF4-FFF2-40B4-BE49-F238E27FC236}">
                  <a16:creationId xmlns:a16="http://schemas.microsoft.com/office/drawing/2014/main" id="{C88383CC-6AA9-4F3B-9229-3EA47E43F2BD}"/>
                </a:ext>
              </a:extLst>
            </p:cNvPr>
            <p:cNvSpPr/>
            <p:nvPr/>
          </p:nvSpPr>
          <p:spPr>
            <a:xfrm>
              <a:off x="3765079" y="3847534"/>
              <a:ext cx="1159074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Raleway" charset="0"/>
                </a:rPr>
                <a:t>(a)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endParaRPr>
            </a:p>
          </p:txBody>
        </p:sp>
        <p:pic>
          <p:nvPicPr>
            <p:cNvPr id="9" name="图片 3">
              <a:extLst>
                <a:ext uri="{FF2B5EF4-FFF2-40B4-BE49-F238E27FC236}">
                  <a16:creationId xmlns:a16="http://schemas.microsoft.com/office/drawing/2014/main" id="{9E72EEC9-9816-41BD-A277-5D366F871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0748" y="2606658"/>
              <a:ext cx="2662358" cy="1421368"/>
            </a:xfrm>
            <a:prstGeom prst="rect">
              <a:avLst/>
            </a:prstGeom>
          </p:spPr>
        </p:pic>
      </p:grpSp>
      <p:pic>
        <p:nvPicPr>
          <p:cNvPr id="11" name="图片 4">
            <a:extLst>
              <a:ext uri="{FF2B5EF4-FFF2-40B4-BE49-F238E27FC236}">
                <a16:creationId xmlns:a16="http://schemas.microsoft.com/office/drawing/2014/main" id="{B5EB0C11-B79E-44FD-853E-43D573989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007" y="2708920"/>
            <a:ext cx="1832444" cy="1275154"/>
          </a:xfrm>
          <a:prstGeom prst="rect">
            <a:avLst/>
          </a:prstGeom>
        </p:spPr>
      </p:pic>
      <p:sp>
        <p:nvSpPr>
          <p:cNvPr id="12" name="Rectangle 72">
            <a:extLst>
              <a:ext uri="{FF2B5EF4-FFF2-40B4-BE49-F238E27FC236}">
                <a16:creationId xmlns:a16="http://schemas.microsoft.com/office/drawing/2014/main" id="{6908A00D-4B0B-4EE6-A307-2CC4C93D6858}"/>
              </a:ext>
            </a:extLst>
          </p:cNvPr>
          <p:cNvSpPr/>
          <p:nvPr/>
        </p:nvSpPr>
        <p:spPr>
          <a:xfrm>
            <a:off x="6401448" y="3718708"/>
            <a:ext cx="879641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rPr>
              <a:t>(b)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Raleway" charset="0"/>
            </a:endParaRPr>
          </a:p>
        </p:txBody>
      </p:sp>
      <p:sp>
        <p:nvSpPr>
          <p:cNvPr id="10" name="Rectangle 72">
            <a:extLst>
              <a:ext uri="{FF2B5EF4-FFF2-40B4-BE49-F238E27FC236}">
                <a16:creationId xmlns:a16="http://schemas.microsoft.com/office/drawing/2014/main" id="{AA5B9D1B-73CA-492E-9313-A30880553968}"/>
              </a:ext>
            </a:extLst>
          </p:cNvPr>
          <p:cNvSpPr/>
          <p:nvPr/>
        </p:nvSpPr>
        <p:spPr>
          <a:xfrm>
            <a:off x="6816284" y="3814155"/>
            <a:ext cx="2325181" cy="339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1200" dirty="0"/>
              <a:t>Belong to the same community</a:t>
            </a:r>
            <a:endParaRPr lang="zh-CN" alt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629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78796-B7D6-4B95-8126-30350539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Adaptive structural fingerprint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7791DF-450E-40CC-A3E5-131211D0F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E50E9-690E-4C0C-9CE1-D8A2B82C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FDB76C28-0016-4250-8E03-B25768705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977" y="1485299"/>
            <a:ext cx="4501366" cy="3371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72">
                <a:extLst>
                  <a:ext uri="{FF2B5EF4-FFF2-40B4-BE49-F238E27FC236}">
                    <a16:creationId xmlns:a16="http://schemas.microsoft.com/office/drawing/2014/main" id="{712FD159-DCB1-4587-B45C-3BC2AA8083B6}"/>
                  </a:ext>
                </a:extLst>
              </p:cNvPr>
              <p:cNvSpPr/>
              <p:nvPr/>
            </p:nvSpPr>
            <p:spPr>
              <a:xfrm>
                <a:off x="24782" y="1396831"/>
                <a:ext cx="4786190" cy="5258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Raleway" charset="0"/>
                  </a:rPr>
                  <a:t>Structural fingerprint: contextualize each node with its neighbors</a:t>
                </a:r>
              </a:p>
              <a:p>
                <a:pPr marL="982663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Raleway" charset="0"/>
                  </a:rPr>
                  <a:t>For each node </a:t>
                </a:r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Raleway" charset="0"/>
                  </a:rPr>
                  <a:t>i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Raleway" charset="0"/>
                  </a:rPr>
                  <a:t>, use DFS to locate a local sub-graph (e.g., 3-hops)</a:t>
                </a:r>
              </a:p>
              <a:p>
                <a:pPr marL="982663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Raleway" charset="0"/>
                  </a:rPr>
                  <a:t>Each node in the fingerprint assigned a weight: importance in shaping the fingerprint (centered around node </a:t>
                </a:r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Raleway" charset="0"/>
                  </a:rPr>
                  <a:t>i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Raleway" charset="0"/>
                  </a:rPr>
                  <a:t>)</a:t>
                </a:r>
              </a:p>
              <a:p>
                <a:pPr lvl="2" indent="0">
                  <a:lnSpc>
                    <a:spcPct val="150000"/>
                  </a:lnSpc>
                </a:pPr>
                <a:r>
                  <a:rPr lang="en-US" altLang="zh-CN" sz="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Raleway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Raleway" charset="0"/>
                  </a:rPr>
                  <a:t>Weights of the fingerprint</a:t>
                </a:r>
              </a:p>
              <a:p>
                <a:pPr marL="982663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Raleway" charset="0"/>
                  </a:rPr>
                  <a:t>Gaussian or nonparametric decay (isotropic) </a:t>
                </a:r>
              </a:p>
              <a:p>
                <a:pPr marL="16256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zh-CN" altLang="en-US" sz="1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zh-CN" altLang="en-US" sz="14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1" i="0" smtClean="0">
                        <a:latin typeface="Cambria Math" panose="02040503050406030204" pitchFamily="18" charset="0"/>
                      </a:rPr>
                      <m:t>𝐞𝐱𝐩</m:t>
                    </m:r>
                    <m:d>
                      <m:d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𝒅𝒊𝒔</m:t>
                                </m:r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1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sSup>
                              <m:sSupPr>
                                <m:ctrlPr>
                                  <a:rPr lang="en-US" altLang="zh-CN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altLang="zh-CN" sz="1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Raleway" charset="0"/>
                </a:endParaRPr>
              </a:p>
              <a:p>
                <a:pPr marL="982663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Raleway" charset="0"/>
                  </a:rPr>
                  <a:t>Random walk with Restart (RWR, anisotropic)</a:t>
                </a:r>
              </a:p>
              <a:p>
                <a:pPr marL="16256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zh-CN" altLang="en-US" sz="1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zh-CN" altLang="en-US" sz="1400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4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zh-CN" altLang="en-US" sz="14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14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zh-CN" altLang="en-US" sz="1400" b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zh-CN" alt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CN" altLang="en-US" sz="14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zh-CN" altLang="en-US" sz="14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400" b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b>
                      <m:sSubPr>
                        <m:ctrlPr>
                          <a:rPr lang="zh-CN" alt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zh-CN" altLang="en-US" sz="1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Raleway" charset="0"/>
                </a:endParaRPr>
              </a:p>
            </p:txBody>
          </p:sp>
        </mc:Choice>
        <mc:Fallback xmlns="">
          <p:sp>
            <p:nvSpPr>
              <p:cNvPr id="7" name="Rectangle 72">
                <a:extLst>
                  <a:ext uri="{FF2B5EF4-FFF2-40B4-BE49-F238E27FC236}">
                    <a16:creationId xmlns:a16="http://schemas.microsoft.com/office/drawing/2014/main" id="{712FD159-DCB1-4587-B45C-3BC2AA808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2" y="1396831"/>
                <a:ext cx="4786190" cy="5258684"/>
              </a:xfrm>
              <a:prstGeom prst="rect">
                <a:avLst/>
              </a:prstGeom>
              <a:blipFill>
                <a:blip r:embed="rId3"/>
                <a:stretch>
                  <a:fillRect l="-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4">
            <a:extLst>
              <a:ext uri="{FF2B5EF4-FFF2-40B4-BE49-F238E27FC236}">
                <a16:creationId xmlns:a16="http://schemas.microsoft.com/office/drawing/2014/main" id="{D03A99BC-C84C-41F9-BCAE-C232D4E9DAE5}"/>
              </a:ext>
            </a:extLst>
          </p:cNvPr>
          <p:cNvSpPr/>
          <p:nvPr/>
        </p:nvSpPr>
        <p:spPr>
          <a:xfrm>
            <a:off x="3305174" y="6487754"/>
            <a:ext cx="17133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Adjacency matrix  of fingerprint</a:t>
            </a:r>
            <a:endParaRPr lang="zh-CN" altLang="en-US" sz="1100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04AD0EA-98D4-405E-8A22-9C552905916E}"/>
              </a:ext>
            </a:extLst>
          </p:cNvPr>
          <p:cNvSpPr/>
          <p:nvPr/>
        </p:nvSpPr>
        <p:spPr>
          <a:xfrm>
            <a:off x="1652539" y="6461070"/>
            <a:ext cx="10564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Restart probability</a:t>
            </a:r>
            <a:endParaRPr lang="zh-CN" altLang="en-US" sz="1100" dirty="0"/>
          </a:p>
        </p:txBody>
      </p:sp>
      <p:sp>
        <p:nvSpPr>
          <p:cNvPr id="10" name="矩形 14">
            <a:extLst>
              <a:ext uri="{FF2B5EF4-FFF2-40B4-BE49-F238E27FC236}">
                <a16:creationId xmlns:a16="http://schemas.microsoft.com/office/drawing/2014/main" id="{9D37E99D-AD21-457A-93D7-333C817DEC7E}"/>
              </a:ext>
            </a:extLst>
          </p:cNvPr>
          <p:cNvSpPr/>
          <p:nvPr/>
        </p:nvSpPr>
        <p:spPr>
          <a:xfrm>
            <a:off x="3954555" y="5999405"/>
            <a:ext cx="1929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probability (one-hot vector)</a:t>
            </a:r>
            <a:endParaRPr lang="zh-CN" altLang="en-US" sz="1200" dirty="0"/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id="{E646E4BF-C9FA-4736-A108-5C5FD0D0946E}"/>
              </a:ext>
            </a:extLst>
          </p:cNvPr>
          <p:cNvSpPr/>
          <p:nvPr/>
        </p:nvSpPr>
        <p:spPr>
          <a:xfrm>
            <a:off x="4042270" y="4941168"/>
            <a:ext cx="153210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Shortest-path-distance between node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j</a:t>
            </a:r>
            <a:endParaRPr lang="zh-CN" altLang="en-US" sz="1100" dirty="0"/>
          </a:p>
        </p:txBody>
      </p:sp>
      <p:cxnSp>
        <p:nvCxnSpPr>
          <p:cNvPr id="12" name="直接箭头连接符 16">
            <a:extLst>
              <a:ext uri="{FF2B5EF4-FFF2-40B4-BE49-F238E27FC236}">
                <a16:creationId xmlns:a16="http://schemas.microsoft.com/office/drawing/2014/main" id="{5687DEAA-9695-40FA-83DF-B814BD2BBF33}"/>
              </a:ext>
            </a:extLst>
          </p:cNvPr>
          <p:cNvCxnSpPr>
            <a:cxnSpLocks/>
          </p:cNvCxnSpPr>
          <p:nvPr/>
        </p:nvCxnSpPr>
        <p:spPr>
          <a:xfrm flipH="1">
            <a:off x="2312570" y="6483390"/>
            <a:ext cx="302373" cy="113391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8">
            <a:extLst>
              <a:ext uri="{FF2B5EF4-FFF2-40B4-BE49-F238E27FC236}">
                <a16:creationId xmlns:a16="http://schemas.microsoft.com/office/drawing/2014/main" id="{8EE1A318-17C5-4818-8BC8-BC65E78A161F}"/>
              </a:ext>
            </a:extLst>
          </p:cNvPr>
          <p:cNvCxnSpPr>
            <a:cxnSpLocks/>
          </p:cNvCxnSpPr>
          <p:nvPr/>
        </p:nvCxnSpPr>
        <p:spPr>
          <a:xfrm>
            <a:off x="2892434" y="6507037"/>
            <a:ext cx="463531" cy="96873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21">
            <a:extLst>
              <a:ext uri="{FF2B5EF4-FFF2-40B4-BE49-F238E27FC236}">
                <a16:creationId xmlns:a16="http://schemas.microsoft.com/office/drawing/2014/main" id="{64C3ABF8-12CC-417E-9225-4743DAA4E7D3}"/>
              </a:ext>
            </a:extLst>
          </p:cNvPr>
          <p:cNvCxnSpPr>
            <a:cxnSpLocks/>
          </p:cNvCxnSpPr>
          <p:nvPr/>
        </p:nvCxnSpPr>
        <p:spPr>
          <a:xfrm flipV="1">
            <a:off x="3423879" y="6356350"/>
            <a:ext cx="530727" cy="19335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24">
            <a:extLst>
              <a:ext uri="{FF2B5EF4-FFF2-40B4-BE49-F238E27FC236}">
                <a16:creationId xmlns:a16="http://schemas.microsoft.com/office/drawing/2014/main" id="{66383CF6-520A-468E-9105-BC607E0E64DB}"/>
              </a:ext>
            </a:extLst>
          </p:cNvPr>
          <p:cNvCxnSpPr>
            <a:cxnSpLocks/>
          </p:cNvCxnSpPr>
          <p:nvPr/>
        </p:nvCxnSpPr>
        <p:spPr>
          <a:xfrm flipV="1">
            <a:off x="3821925" y="5166747"/>
            <a:ext cx="265363" cy="17640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84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15A85-5576-4967-83D4-E06F7703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Graph-structured data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A7540-8B7A-43CA-8D4D-760E59834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graph G can be well described by the set of vertices V and edges E it contains: G = (V,E). </a:t>
            </a:r>
          </a:p>
          <a:p>
            <a:r>
              <a:rPr lang="en-US" sz="2400" dirty="0"/>
              <a:t>Edges can be either directed or undirected, depending on whether there exist directional dependencies between vertices. </a:t>
            </a:r>
          </a:p>
          <a:p>
            <a:pPr lvl="1"/>
            <a:r>
              <a:rPr lang="en-US" altLang="zh-CN" sz="2000" dirty="0"/>
              <a:t>Directed edges -&gt; asymmetric Adjacency matrix</a:t>
            </a:r>
          </a:p>
          <a:p>
            <a:pPr lvl="1"/>
            <a:r>
              <a:rPr lang="en-US" sz="2000" dirty="0"/>
              <a:t>Undirected edges -&gt; symmetric Adjacency matrix</a:t>
            </a:r>
          </a:p>
          <a:p>
            <a:r>
              <a:rPr lang="en-US" sz="2400" dirty="0"/>
              <a:t>The vertices are often called nodes.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726B7E-3C3C-4115-8BEE-70FC7B4D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5B943-A1C3-48CE-9680-6FBC2DEC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08" y="4725144"/>
            <a:ext cx="5895492" cy="192432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38D7A-F11C-4D84-8C9A-A61615956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</p:spTree>
    <p:extLst>
      <p:ext uri="{BB962C8B-B14F-4D97-AF65-F5344CB8AC3E}">
        <p14:creationId xmlns:p14="http://schemas.microsoft.com/office/powerpoint/2010/main" val="246467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8FAA6-45A1-4C13-BCBD-3B2C1F0E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Adaptive structural fingerprint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A5636-5427-445B-BCDA-119550DC4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6719E1-F8A1-42D0-95AB-6A1B3142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z="1100" smtClean="0"/>
              <a:pPr/>
              <a:t>30</a:t>
            </a:fld>
            <a:endParaRPr lang="en-US" sz="1100"/>
          </a:p>
        </p:txBody>
      </p:sp>
      <p:pic>
        <p:nvPicPr>
          <p:cNvPr id="6" name="图片 1">
            <a:extLst>
              <a:ext uri="{FF2B5EF4-FFF2-40B4-BE49-F238E27FC236}">
                <a16:creationId xmlns:a16="http://schemas.microsoft.com/office/drawing/2014/main" id="{178F2488-706E-4AEA-A8FD-7F93E03B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99" y="1772816"/>
            <a:ext cx="2606501" cy="2126530"/>
          </a:xfrm>
          <a:prstGeom prst="rect">
            <a:avLst/>
          </a:prstGeom>
        </p:spPr>
      </p:pic>
      <p:pic>
        <p:nvPicPr>
          <p:cNvPr id="7" name="图片 2">
            <a:extLst>
              <a:ext uri="{FF2B5EF4-FFF2-40B4-BE49-F238E27FC236}">
                <a16:creationId xmlns:a16="http://schemas.microsoft.com/office/drawing/2014/main" id="{D863D3D0-380C-4FFD-9A04-F27D8C8BC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85" y="1695825"/>
            <a:ext cx="2308809" cy="4250169"/>
          </a:xfrm>
          <a:prstGeom prst="rect">
            <a:avLst/>
          </a:prstGeom>
        </p:spPr>
      </p:pic>
      <p:pic>
        <p:nvPicPr>
          <p:cNvPr id="8" name="图片 3">
            <a:extLst>
              <a:ext uri="{FF2B5EF4-FFF2-40B4-BE49-F238E27FC236}">
                <a16:creationId xmlns:a16="http://schemas.microsoft.com/office/drawing/2014/main" id="{5CB479B3-A263-42F5-A55A-CC58C6DD6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310" y="1695825"/>
            <a:ext cx="2602757" cy="4374586"/>
          </a:xfrm>
          <a:prstGeom prst="rect">
            <a:avLst/>
          </a:prstGeom>
        </p:spPr>
      </p:pic>
      <p:sp>
        <p:nvSpPr>
          <p:cNvPr id="10" name="矩形: 圆角 13">
            <a:extLst>
              <a:ext uri="{FF2B5EF4-FFF2-40B4-BE49-F238E27FC236}">
                <a16:creationId xmlns:a16="http://schemas.microsoft.com/office/drawing/2014/main" id="{75331524-2C7A-4044-9DAB-9890AAEC8750}"/>
              </a:ext>
            </a:extLst>
          </p:cNvPr>
          <p:cNvSpPr/>
          <p:nvPr/>
        </p:nvSpPr>
        <p:spPr>
          <a:xfrm>
            <a:off x="3563889" y="3834385"/>
            <a:ext cx="5472608" cy="2287889"/>
          </a:xfrm>
          <a:custGeom>
            <a:avLst/>
            <a:gdLst>
              <a:gd name="connsiteX0" fmla="*/ 0 w 5472608"/>
              <a:gd name="connsiteY0" fmla="*/ 381322 h 2287889"/>
              <a:gd name="connsiteX1" fmla="*/ 354924 w 5472608"/>
              <a:gd name="connsiteY1" fmla="*/ 0 h 2287889"/>
              <a:gd name="connsiteX2" fmla="*/ 5117683 w 5472608"/>
              <a:gd name="connsiteY2" fmla="*/ 0 h 2287889"/>
              <a:gd name="connsiteX3" fmla="*/ 5472608 w 5472608"/>
              <a:gd name="connsiteY3" fmla="*/ 381322 h 2287889"/>
              <a:gd name="connsiteX4" fmla="*/ 5472608 w 5472608"/>
              <a:gd name="connsiteY4" fmla="*/ 1906566 h 2287889"/>
              <a:gd name="connsiteX5" fmla="*/ 5117683 w 5472608"/>
              <a:gd name="connsiteY5" fmla="*/ 2287889 h 2287889"/>
              <a:gd name="connsiteX6" fmla="*/ 354924 w 5472608"/>
              <a:gd name="connsiteY6" fmla="*/ 2287889 h 2287889"/>
              <a:gd name="connsiteX7" fmla="*/ 0 w 5472608"/>
              <a:gd name="connsiteY7" fmla="*/ 1906566 h 2287889"/>
              <a:gd name="connsiteX8" fmla="*/ 0 w 5472608"/>
              <a:gd name="connsiteY8" fmla="*/ 381322 h 2287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2608" h="2287889" extrusionOk="0">
                <a:moveTo>
                  <a:pt x="0" y="381322"/>
                </a:moveTo>
                <a:cubicBezTo>
                  <a:pt x="-36667" y="147636"/>
                  <a:pt x="134543" y="9306"/>
                  <a:pt x="354924" y="0"/>
                </a:cubicBezTo>
                <a:cubicBezTo>
                  <a:pt x="1698464" y="139254"/>
                  <a:pt x="3386299" y="-60923"/>
                  <a:pt x="5117683" y="0"/>
                </a:cubicBezTo>
                <a:cubicBezTo>
                  <a:pt x="5273368" y="40376"/>
                  <a:pt x="5458007" y="253835"/>
                  <a:pt x="5472608" y="381322"/>
                </a:cubicBezTo>
                <a:cubicBezTo>
                  <a:pt x="5282804" y="818748"/>
                  <a:pt x="5664746" y="1201906"/>
                  <a:pt x="5472608" y="1906566"/>
                </a:cubicBezTo>
                <a:cubicBezTo>
                  <a:pt x="5564914" y="2128342"/>
                  <a:pt x="5339505" y="2234272"/>
                  <a:pt x="5117683" y="2287889"/>
                </a:cubicBezTo>
                <a:cubicBezTo>
                  <a:pt x="3372976" y="2287597"/>
                  <a:pt x="1830977" y="2420748"/>
                  <a:pt x="354924" y="2287889"/>
                </a:cubicBezTo>
                <a:cubicBezTo>
                  <a:pt x="153068" y="2231404"/>
                  <a:pt x="-40260" y="2174513"/>
                  <a:pt x="0" y="1906566"/>
                </a:cubicBezTo>
                <a:cubicBezTo>
                  <a:pt x="93698" y="1382808"/>
                  <a:pt x="69599" y="712066"/>
                  <a:pt x="0" y="381322"/>
                </a:cubicBezTo>
                <a:close/>
              </a:path>
            </a:pathLst>
          </a:custGeom>
          <a:noFill/>
          <a:ln w="53975">
            <a:solidFill>
              <a:srgbClr val="CC936B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472608"/>
                      <a:gd name="connsiteY0" fmla="*/ 381322 h 2287889"/>
                      <a:gd name="connsiteX1" fmla="*/ 354924 w 5472608"/>
                      <a:gd name="connsiteY1" fmla="*/ 0 h 2287889"/>
                      <a:gd name="connsiteX2" fmla="*/ 5117683 w 5472608"/>
                      <a:gd name="connsiteY2" fmla="*/ 0 h 2287889"/>
                      <a:gd name="connsiteX3" fmla="*/ 5472608 w 5472608"/>
                      <a:gd name="connsiteY3" fmla="*/ 381322 h 2287889"/>
                      <a:gd name="connsiteX4" fmla="*/ 5472608 w 5472608"/>
                      <a:gd name="connsiteY4" fmla="*/ 1906566 h 2287889"/>
                      <a:gd name="connsiteX5" fmla="*/ 5117683 w 5472608"/>
                      <a:gd name="connsiteY5" fmla="*/ 2287889 h 2287889"/>
                      <a:gd name="connsiteX6" fmla="*/ 354924 w 5472608"/>
                      <a:gd name="connsiteY6" fmla="*/ 2287889 h 2287889"/>
                      <a:gd name="connsiteX7" fmla="*/ 0 w 5472608"/>
                      <a:gd name="connsiteY7" fmla="*/ 1906566 h 2287889"/>
                      <a:gd name="connsiteX8" fmla="*/ 0 w 5472608"/>
                      <a:gd name="connsiteY8" fmla="*/ 381322 h 2287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72608" h="2287889" extrusionOk="0">
                        <a:moveTo>
                          <a:pt x="0" y="381322"/>
                        </a:moveTo>
                        <a:cubicBezTo>
                          <a:pt x="-31652" y="150730"/>
                          <a:pt x="148058" y="4234"/>
                          <a:pt x="354924" y="0"/>
                        </a:cubicBezTo>
                        <a:cubicBezTo>
                          <a:pt x="1667838" y="132806"/>
                          <a:pt x="3569144" y="-66737"/>
                          <a:pt x="5117683" y="0"/>
                        </a:cubicBezTo>
                        <a:cubicBezTo>
                          <a:pt x="5287614" y="26464"/>
                          <a:pt x="5462114" y="231133"/>
                          <a:pt x="5472608" y="381322"/>
                        </a:cubicBezTo>
                        <a:cubicBezTo>
                          <a:pt x="5352788" y="857038"/>
                          <a:pt x="5642166" y="1191117"/>
                          <a:pt x="5472608" y="1906566"/>
                        </a:cubicBezTo>
                        <a:cubicBezTo>
                          <a:pt x="5525474" y="2123663"/>
                          <a:pt x="5323757" y="2266682"/>
                          <a:pt x="5117683" y="2287889"/>
                        </a:cubicBezTo>
                        <a:cubicBezTo>
                          <a:pt x="3587170" y="2320398"/>
                          <a:pt x="1894840" y="2360621"/>
                          <a:pt x="354924" y="2287889"/>
                        </a:cubicBezTo>
                        <a:cubicBezTo>
                          <a:pt x="155092" y="2250708"/>
                          <a:pt x="-34481" y="2166482"/>
                          <a:pt x="0" y="1906566"/>
                        </a:cubicBezTo>
                        <a:cubicBezTo>
                          <a:pt x="68627" y="1368772"/>
                          <a:pt x="15976" y="699173"/>
                          <a:pt x="0" y="381322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94ED999A-CCB4-4FE0-9113-5515A258BCFC}"/>
              </a:ext>
            </a:extLst>
          </p:cNvPr>
          <p:cNvSpPr/>
          <p:nvPr/>
        </p:nvSpPr>
        <p:spPr>
          <a:xfrm>
            <a:off x="318822" y="4340071"/>
            <a:ext cx="33416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D763D"/>
                </a:solidFill>
                <a:ea typeface="微软雅黑" panose="020B0503020204020204" pitchFamily="34" charset="-122"/>
                <a:cs typeface="+mn-ea"/>
                <a:sym typeface="+mn-lt"/>
              </a:rPr>
              <a:t>RWR-based fingerprint weights well reflect ``density’’ of connections;</a:t>
            </a:r>
          </a:p>
          <a:p>
            <a:endParaRPr lang="en-US" altLang="zh-CN" sz="1400" b="1" dirty="0">
              <a:solidFill>
                <a:srgbClr val="CD763D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CD763D"/>
                </a:solidFill>
                <a:ea typeface="微软雅黑" panose="020B0503020204020204" pitchFamily="34" charset="-122"/>
                <a:cs typeface="+mn-ea"/>
                <a:sym typeface="+mn-lt"/>
              </a:rPr>
              <a:t>Act as an ``community attractor” when used to compute attention scores between nodes</a:t>
            </a:r>
            <a:endParaRPr lang="zh-CN" altLang="en-US" sz="1400" b="1" dirty="0">
              <a:solidFill>
                <a:srgbClr val="CD76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24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ACB0-3F35-46BA-919C-9E9B3482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Adaptive structural fingerprint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A1179-72AE-4B51-9B95-AC2F786A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282FD-F389-4ADC-8881-776F24331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图片 6">
            <a:extLst>
              <a:ext uri="{FF2B5EF4-FFF2-40B4-BE49-F238E27FC236}">
                <a16:creationId xmlns:a16="http://schemas.microsoft.com/office/drawing/2014/main" id="{A3871286-DBD3-4581-AB2A-293F952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786" y="1628800"/>
            <a:ext cx="4495437" cy="3240366"/>
          </a:xfrm>
          <a:prstGeom prst="rect">
            <a:avLst/>
          </a:prstGeom>
        </p:spPr>
      </p:pic>
      <p:sp>
        <p:nvSpPr>
          <p:cNvPr id="7" name="Rectangle 72">
            <a:extLst>
              <a:ext uri="{FF2B5EF4-FFF2-40B4-BE49-F238E27FC236}">
                <a16:creationId xmlns:a16="http://schemas.microsoft.com/office/drawing/2014/main" id="{7E482DD6-47D0-4D89-B8E5-7D23BEC30D42}"/>
              </a:ext>
            </a:extLst>
          </p:cNvPr>
          <p:cNvSpPr/>
          <p:nvPr/>
        </p:nvSpPr>
        <p:spPr>
          <a:xfrm>
            <a:off x="-24429" y="1556792"/>
            <a:ext cx="4734434" cy="3090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rPr>
              <a:t>Content similarity between node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rPr>
              <a:t> and j,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Raleway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Raleway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rPr>
              <a:t>Structural interaction between (fingerprints) of node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rPr>
              <a:t> and j,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Raleway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Raleway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rPr>
              <a:t>Combine content and structural similarities,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Raleway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1">
                <a:extLst>
                  <a:ext uri="{FF2B5EF4-FFF2-40B4-BE49-F238E27FC236}">
                    <a16:creationId xmlns:a16="http://schemas.microsoft.com/office/drawing/2014/main" id="{CDCC5157-7E84-4533-AD88-501E143ADF25}"/>
                  </a:ext>
                </a:extLst>
              </p:cNvPr>
              <p:cNvSpPr/>
              <p:nvPr/>
            </p:nvSpPr>
            <p:spPr>
              <a:xfrm>
                <a:off x="633840" y="1995732"/>
                <a:ext cx="3301105" cy="552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2000"/>
                            <m:t>e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sz="2000" i="1"/>
                            <m:t>ij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zh-CN" altLang="en-US" sz="20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sz="2000" i="1">
                              <a:latin typeface="Cambria Math" panose="02040503050406030204" pitchFamily="18" charset="0"/>
                            </a:rPr>
                            <m:t>fea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Wh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Wh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1">
                <a:extLst>
                  <a:ext uri="{FF2B5EF4-FFF2-40B4-BE49-F238E27FC236}">
                    <a16:creationId xmlns:a16="http://schemas.microsoft.com/office/drawing/2014/main" id="{CDCC5157-7E84-4533-AD88-501E143AD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40" y="1995732"/>
                <a:ext cx="3301105" cy="5529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5">
                <a:extLst>
                  <a:ext uri="{FF2B5EF4-FFF2-40B4-BE49-F238E27FC236}">
                    <a16:creationId xmlns:a16="http://schemas.microsoft.com/office/drawing/2014/main" id="{D5E5D47C-87E6-4079-BE0C-1872E5614AA0}"/>
                  </a:ext>
                </a:extLst>
              </p:cNvPr>
              <p:cNvSpPr/>
              <p:nvPr/>
            </p:nvSpPr>
            <p:spPr>
              <a:xfrm>
                <a:off x="923508" y="3501008"/>
                <a:ext cx="2103203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sz="2000" i="1">
                              <a:latin typeface="Cambria Math" panose="02040503050406030204" pitchFamily="18" charset="0"/>
                            </a:rPr>
                            <m:t>ij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zh-CN" altLang="en-US" sz="20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𝑠𝑡𝑟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矩形 5">
                <a:extLst>
                  <a:ext uri="{FF2B5EF4-FFF2-40B4-BE49-F238E27FC236}">
                    <a16:creationId xmlns:a16="http://schemas.microsoft.com/office/drawing/2014/main" id="{D5E5D47C-87E6-4079-BE0C-1872E5614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508" y="3501008"/>
                <a:ext cx="2103203" cy="5529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11">
                <a:extLst>
                  <a:ext uri="{FF2B5EF4-FFF2-40B4-BE49-F238E27FC236}">
                    <a16:creationId xmlns:a16="http://schemas.microsoft.com/office/drawing/2014/main" id="{13E86761-5E95-4ABC-AF58-1CBD70EE3716}"/>
                  </a:ext>
                </a:extLst>
              </p:cNvPr>
              <p:cNvSpPr/>
              <p:nvPr/>
            </p:nvSpPr>
            <p:spPr>
              <a:xfrm>
                <a:off x="755576" y="4647190"/>
                <a:ext cx="2721771" cy="770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ij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11">
                <a:extLst>
                  <a:ext uri="{FF2B5EF4-FFF2-40B4-BE49-F238E27FC236}">
                    <a16:creationId xmlns:a16="http://schemas.microsoft.com/office/drawing/2014/main" id="{13E86761-5E95-4ABC-AF58-1CBD70EE3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647190"/>
                <a:ext cx="2721771" cy="770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751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AF6C8-CAAD-438B-9DE2-1554E09D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Brief History of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C81A1-7680-4BEF-B278-E9D1FC132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8D377-2AEF-4021-91E3-AF6F7E5E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5F609-2057-4A2A-A195-4B422991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6CC8E-48FF-40FD-9450-24228BE0A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182833"/>
            <a:ext cx="8669809" cy="411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02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Graph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B667-47DF-449D-B4CA-340BABF76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792DA-7FED-40AD-BBEB-250AFF5D5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72388"/>
            <a:ext cx="8120122" cy="47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77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Graph Isomorphism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B667-47DF-449D-B4CA-340BABF76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/>
              <a:t>Graph isomorphism </a:t>
            </a:r>
          </a:p>
          <a:p>
            <a:r>
              <a:rPr lang="en-US" sz="2000" dirty="0"/>
              <a:t>Find a mapping f of the vertices of G1  to the vertices of G2 such that G1  and G2  are identical; i.e. </a:t>
            </a:r>
            <a:r>
              <a:rPr lang="en-US" sz="2000" b="1" i="1" dirty="0"/>
              <a:t>(</a:t>
            </a:r>
            <a:r>
              <a:rPr lang="en-US" sz="2000" b="1" i="1" dirty="0" err="1"/>
              <a:t>x,y</a:t>
            </a:r>
            <a:r>
              <a:rPr lang="en-US" sz="2000" b="1" i="1" dirty="0"/>
              <a:t>)  is an edge of G1</a:t>
            </a:r>
            <a:r>
              <a:rPr lang="en-US" sz="2000" dirty="0"/>
              <a:t> </a:t>
            </a:r>
            <a:r>
              <a:rPr lang="en-US" sz="2000" dirty="0" err="1"/>
              <a:t>iff</a:t>
            </a:r>
            <a:r>
              <a:rPr lang="en-US" sz="2000" dirty="0"/>
              <a:t> </a:t>
            </a:r>
            <a:r>
              <a:rPr lang="en-US" sz="2000" b="1" i="1" u="sng" dirty="0"/>
              <a:t>(f(x),f(y)) is an edge of G2.</a:t>
            </a:r>
            <a:r>
              <a:rPr lang="en-US" sz="2000" dirty="0"/>
              <a:t> Then f  is an isomorphism, and G1  and G2 are called isomorphic!</a:t>
            </a:r>
          </a:p>
          <a:p>
            <a:r>
              <a:rPr lang="en-US" sz="2000" dirty="0"/>
              <a:t>No polynomial-time algorithm is known for graph isomorphism !  </a:t>
            </a:r>
          </a:p>
          <a:p>
            <a:r>
              <a:rPr lang="en-US" sz="2000" dirty="0"/>
              <a:t>Neither is it known to be NP-complete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D2C78C-F92E-4C07-99E6-737AE0E65544}"/>
                  </a:ext>
                </a:extLst>
              </p:cNvPr>
              <p:cNvSpPr/>
              <p:nvPr/>
            </p:nvSpPr>
            <p:spPr>
              <a:xfrm>
                <a:off x="827584" y="4077072"/>
                <a:ext cx="6912768" cy="196566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3000" b="1" dirty="0"/>
                  <a:t>Though Experiment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First, build a graph A of 1000 nodes, with say 100 colors of the nodes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Then, define a random permutation of the node colors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1,2,…,100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→{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</m:sSub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 …,</m:t>
                        </m:r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(100)</m:t>
                        </m:r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Apply the color transform to change graph A to graph B</a:t>
                </a:r>
              </a:p>
              <a:p>
                <a:r>
                  <a:rPr lang="en-US" b="1" i="1" dirty="0">
                    <a:solidFill>
                      <a:srgbClr val="FF0000"/>
                    </a:solidFill>
                  </a:rPr>
                  <a:t>Is it easy to tell the isomorphism between A and B?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D2C78C-F92E-4C07-99E6-737AE0E65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077072"/>
                <a:ext cx="6912768" cy="1965666"/>
              </a:xfrm>
              <a:prstGeom prst="rect">
                <a:avLst/>
              </a:prstGeom>
              <a:blipFill>
                <a:blip r:embed="rId2"/>
                <a:stretch>
                  <a:fillRect l="-2025" t="-3395" r="-616" b="-370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312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AE801C-45E4-450E-B80F-9C8876152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3789040"/>
            <a:ext cx="5357852" cy="269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WL-test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B667-47DF-449D-B4CA-340BABF76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Weisfeiler</a:t>
            </a:r>
            <a:r>
              <a:rPr lang="en-US" sz="2000" dirty="0"/>
              <a:t>-Leman test: a simple color refinement method to </a:t>
            </a:r>
            <a:r>
              <a:rPr lang="en-US" sz="2000" i="1" dirty="0"/>
              <a:t>test isomorphism </a:t>
            </a:r>
          </a:p>
          <a:p>
            <a:r>
              <a:rPr lang="en-US" sz="2000" dirty="0"/>
              <a:t>Whether two nodes are the same?</a:t>
            </a:r>
          </a:p>
          <a:p>
            <a:pPr marL="1257300" lvl="2" indent="-342900">
              <a:buAutoNum type="arabicParenBoth"/>
            </a:pPr>
            <a:r>
              <a:rPr lang="en-US" sz="1400" dirty="0"/>
              <a:t>Do they have the same attribute?</a:t>
            </a:r>
          </a:p>
          <a:p>
            <a:pPr marL="1257300" lvl="2" indent="-342900">
              <a:buAutoNum type="arabicParenBoth"/>
            </a:pPr>
            <a:r>
              <a:rPr lang="en-US" sz="1400" dirty="0"/>
              <a:t>If Yes, can we say they are the same? – No.</a:t>
            </a:r>
          </a:p>
          <a:p>
            <a:pPr marL="1257300" lvl="2" indent="-342900">
              <a:buAutoNum type="arabicParenBoth"/>
            </a:pPr>
            <a:r>
              <a:rPr lang="en-US" sz="1400" dirty="0"/>
              <a:t>Do they have the same neighbors?</a:t>
            </a:r>
          </a:p>
          <a:p>
            <a:pPr marL="1257300" lvl="2" indent="-342900">
              <a:buAutoNum type="arabicParenBoth"/>
            </a:pPr>
            <a:r>
              <a:rPr lang="en-US" sz="1400" dirty="0"/>
              <a:t>If yes, can we say the two nodes are the same? – No</a:t>
            </a:r>
          </a:p>
          <a:p>
            <a:pPr marL="1257300" lvl="2" indent="-342900">
              <a:buAutoNum type="arabicParenBoth"/>
            </a:pPr>
            <a:r>
              <a:rPr lang="en-US" sz="1400" dirty="0"/>
              <a:t>We need to look into the neighbors </a:t>
            </a:r>
            <a:r>
              <a:rPr lang="en-US" sz="1400" dirty="0" err="1"/>
              <a:t>neighbors</a:t>
            </a:r>
            <a:r>
              <a:rPr lang="en-US" sz="1400" dirty="0"/>
              <a:t>…</a:t>
            </a:r>
          </a:p>
          <a:p>
            <a:pPr marL="1257300" lvl="2" indent="-342900">
              <a:buAutoNum type="arabicParenBoth"/>
            </a:pPr>
            <a:r>
              <a:rPr lang="en-US" sz="1400" dirty="0"/>
              <a:t>Repeat until 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07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WL-Test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B667-47DF-449D-B4CA-340BABF76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1CF29-AC05-45BB-8313-A43832F4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312405"/>
            <a:ext cx="7273195" cy="392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58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D0419-6643-4BAE-80BD-DB039945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WL vs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B2AB7-614D-476D-B303-D8729EF78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WL and GNN have very close connections</a:t>
            </a:r>
          </a:p>
          <a:p>
            <a:pPr lvl="1"/>
            <a:r>
              <a:rPr lang="en-US" sz="2400" dirty="0"/>
              <a:t>Both need to </a:t>
            </a:r>
            <a:r>
              <a:rPr lang="en-US" sz="2400" b="1" dirty="0"/>
              <a:t>examine the neighbors</a:t>
            </a:r>
            <a:r>
              <a:rPr lang="en-US" sz="2400" dirty="0"/>
              <a:t> of each  node</a:t>
            </a:r>
          </a:p>
          <a:p>
            <a:pPr lvl="2"/>
            <a:r>
              <a:rPr lang="en-US" sz="2000" dirty="0"/>
              <a:t>WL: who are my neighbors?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GNN: what are the </a:t>
            </a:r>
            <a:r>
              <a:rPr lang="en-US" sz="2000" b="1" dirty="0"/>
              <a:t>aggregated feature </a:t>
            </a:r>
            <a:r>
              <a:rPr lang="en-US" sz="2000" dirty="0"/>
              <a:t>of my neighbors?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r>
              <a:rPr lang="en-US" sz="2800" dirty="0"/>
              <a:t>GNN not so powerful as WL </a:t>
            </a:r>
          </a:p>
          <a:p>
            <a:pPr lvl="1"/>
            <a:r>
              <a:rPr lang="en-US" sz="2000" dirty="0"/>
              <a:t>Hash function is injective</a:t>
            </a:r>
          </a:p>
          <a:p>
            <a:pPr lvl="1"/>
            <a:r>
              <a:rPr lang="en-US" sz="2000" dirty="0"/>
              <a:t>And so more ``accurate’’ than feed-forward nonlinear transforms in terms of graph isomorphism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37F05-1714-496E-B767-2F389FD71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C3654-7FF8-4A96-AD89-DD9E346A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3E804-A044-4327-986D-EDEF6DC4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360" y="2836469"/>
            <a:ext cx="3924329" cy="538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0254F-E634-452A-82E8-A154AC9C4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84" y="3771154"/>
            <a:ext cx="2209816" cy="7286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9AAB99-F3E5-4F51-BA01-28218A5D3556}"/>
              </a:ext>
            </a:extLst>
          </p:cNvPr>
          <p:cNvSpPr/>
          <p:nvPr/>
        </p:nvSpPr>
        <p:spPr>
          <a:xfrm>
            <a:off x="4860032" y="2644251"/>
            <a:ext cx="32198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rgbClr val="222222"/>
                </a:solidFill>
                <a:latin typeface="MJXc-TeX-cal-R"/>
              </a:rPr>
              <a:t>F: collect neighbor nodes and store their features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368293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WL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B667-47DF-449D-B4CA-340BABF76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end-to-end, cannot optimize</a:t>
            </a:r>
          </a:p>
          <a:p>
            <a:pPr lvl="1"/>
            <a:r>
              <a:rPr lang="en-US" sz="2400" dirty="0"/>
              <a:t>E.g. what if only certain sub-graphs are useful for prediction</a:t>
            </a:r>
          </a:p>
          <a:p>
            <a:r>
              <a:rPr lang="en-US" dirty="0"/>
              <a:t>Hash function may not properly reflect the similarity between sub-graphs</a:t>
            </a:r>
          </a:p>
          <a:p>
            <a:pPr lvl="1"/>
            <a:r>
              <a:rPr lang="en-US" sz="2400" dirty="0"/>
              <a:t>It may overfit the graph structures</a:t>
            </a:r>
          </a:p>
          <a:p>
            <a:pPr lvl="1"/>
            <a:r>
              <a:rPr lang="en-US" sz="2400" dirty="0"/>
              <a:t>Graph-isomorphism is different from graph classification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88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C02B-D225-452E-B9DB-C058C71E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Graph-structured data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E485-6858-42D3-BDC9-A2F670C4A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7FB8C-B698-48D0-BBAE-7474F5BF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B4D8F-3EE2-45BE-BE75-4F4F3CE4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C8F80-FD21-453D-86C0-8B5C8A8D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71423"/>
            <a:ext cx="7024739" cy="300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51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25D51-ECB6-4C5A-B256-66F57FF4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First order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0146B-83D3-43F3-BA46-4078E1563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600" dirty="0"/>
              <a:t>The local pairwise proximity between the nodes </a:t>
            </a:r>
          </a:p>
          <a:p>
            <a:pPr lvl="1"/>
            <a:r>
              <a:rPr lang="en-US" sz="2000" dirty="0"/>
              <a:t>Direct link as signified by adjacency matrix A</a:t>
            </a:r>
          </a:p>
          <a:p>
            <a:pPr lvl="1"/>
            <a:r>
              <a:rPr lang="en-US" sz="2000" dirty="0"/>
              <a:t>However, many long range connections ignored</a:t>
            </a:r>
          </a:p>
          <a:p>
            <a:pPr lvl="1"/>
            <a:r>
              <a:rPr lang="en-US" sz="2000" dirty="0"/>
              <a:t>Not sufficient for preserving the entire network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1DBC6-6342-464C-BC71-EAB6F89AD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06E0B-1975-48C4-B0C4-A15DFFC2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8F6117-862B-48CD-B298-4F07EF9FD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753378"/>
            <a:ext cx="3157561" cy="21098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00B19B-3AAB-4428-9EF0-E253DAB7B67A}"/>
              </a:ext>
            </a:extLst>
          </p:cNvPr>
          <p:cNvSpPr/>
          <p:nvPr/>
        </p:nvSpPr>
        <p:spPr>
          <a:xfrm>
            <a:off x="4355976" y="1753378"/>
            <a:ext cx="2068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First-order neighbor</a:t>
            </a:r>
          </a:p>
        </p:txBody>
      </p:sp>
    </p:spTree>
    <p:extLst>
      <p:ext uri="{BB962C8B-B14F-4D97-AF65-F5344CB8AC3E}">
        <p14:creationId xmlns:p14="http://schemas.microsoft.com/office/powerpoint/2010/main" val="89079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E566-A427-43C8-B662-D5655AF9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Multi-hop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81625-912E-4399-9247-464DD06B4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CFBA3-0DFA-4189-863E-D4B8A758D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196AC-7D41-429C-BFB3-7BBD8D65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BC0D0-E89A-4B08-B72E-C1AE9E0BA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64904"/>
            <a:ext cx="3162323" cy="28622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209DD4-6022-46C0-82D9-A30F618D0ABE}"/>
              </a:ext>
            </a:extLst>
          </p:cNvPr>
          <p:cNvSpPr/>
          <p:nvPr/>
        </p:nvSpPr>
        <p:spPr>
          <a:xfrm>
            <a:off x="4644008" y="28529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Red: Target node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k=1: 1-hop neighbors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(i.e., adjacency matrix)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k= 2: 2-hop neighbors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k=3: 3-hop neighbors</a:t>
            </a:r>
          </a:p>
        </p:txBody>
      </p:sp>
    </p:spTree>
    <p:extLst>
      <p:ext uri="{BB962C8B-B14F-4D97-AF65-F5344CB8AC3E}">
        <p14:creationId xmlns:p14="http://schemas.microsoft.com/office/powerpoint/2010/main" val="2031731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9D99C-D286-45CA-9BCA-8A4148F2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High-order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9684-3D7C-433B-887B-0A86A18D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Contextualize each node by its neighbors</a:t>
            </a:r>
          </a:p>
          <a:p>
            <a:pPr lvl="1"/>
            <a:r>
              <a:rPr lang="en-US" sz="2000" dirty="0"/>
              <a:t>High-order proximity relation matrix</a:t>
            </a:r>
          </a:p>
          <a:p>
            <a:pPr lvl="2"/>
            <a:r>
              <a:rPr lang="en-US" sz="1600" dirty="0"/>
              <a:t>Example: power of the adjacency matrix </a:t>
            </a:r>
            <a:r>
              <a:rPr lang="en-US" sz="1600" dirty="0" err="1"/>
              <a:t>A^k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9CCA5D-86A1-4F03-A55B-5168E3713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4EF95-F9DD-49F6-BF53-92F489DC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EABE1-2892-4199-8AA2-27CCC830E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52001"/>
            <a:ext cx="7105702" cy="31289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DFA9F7-2365-485D-B451-E24F0502ADED}"/>
              </a:ext>
            </a:extLst>
          </p:cNvPr>
          <p:cNvSpPr/>
          <p:nvPr/>
        </p:nvSpPr>
        <p:spPr>
          <a:xfrm>
            <a:off x="5508104" y="2993002"/>
            <a:ext cx="1045096" cy="1045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FD0400-6009-4A89-8812-97D93EF86879}"/>
              </a:ext>
            </a:extLst>
          </p:cNvPr>
          <p:cNvSpPr/>
          <p:nvPr/>
        </p:nvSpPr>
        <p:spPr>
          <a:xfrm>
            <a:off x="6827167" y="2993002"/>
            <a:ext cx="1045096" cy="1045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13D96B-A65B-46FA-BCFA-F29910C1CF96}"/>
              </a:ext>
            </a:extLst>
          </p:cNvPr>
          <p:cNvSpPr/>
          <p:nvPr/>
        </p:nvSpPr>
        <p:spPr>
          <a:xfrm>
            <a:off x="7164288" y="2977436"/>
            <a:ext cx="231475" cy="109963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B87962-8E52-417B-B0AD-86F515281213}"/>
              </a:ext>
            </a:extLst>
          </p:cNvPr>
          <p:cNvSpPr/>
          <p:nvPr/>
        </p:nvSpPr>
        <p:spPr>
          <a:xfrm>
            <a:off x="5508104" y="2996519"/>
            <a:ext cx="1045096" cy="2199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809831-A27F-4F2F-B349-AFC0D8A19FF5}"/>
              </a:ext>
            </a:extLst>
          </p:cNvPr>
          <p:cNvSpPr/>
          <p:nvPr/>
        </p:nvSpPr>
        <p:spPr>
          <a:xfrm>
            <a:off x="4380435" y="3244334"/>
            <a:ext cx="9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 = A*A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A6610B-1D0C-473B-80B6-84C93C6B1862}"/>
              </a:ext>
            </a:extLst>
          </p:cNvPr>
          <p:cNvSpPr/>
          <p:nvPr/>
        </p:nvSpPr>
        <p:spPr>
          <a:xfrm>
            <a:off x="4837172" y="2421964"/>
            <a:ext cx="221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B(</a:t>
            </a:r>
            <a:r>
              <a:rPr lang="en-US" dirty="0" err="1"/>
              <a:t>i,j</a:t>
            </a:r>
            <a:r>
              <a:rPr lang="en-US" dirty="0"/>
              <a:t>)  = A(</a:t>
            </a:r>
            <a:r>
              <a:rPr lang="en-US" dirty="0" err="1"/>
              <a:t>i</a:t>
            </a:r>
            <a:r>
              <a:rPr lang="en-US" dirty="0"/>
              <a:t>, : ) * A(: , j)</a:t>
            </a:r>
          </a:p>
        </p:txBody>
      </p:sp>
    </p:spTree>
    <p:extLst>
      <p:ext uri="{BB962C8B-B14F-4D97-AF65-F5344CB8AC3E}">
        <p14:creationId xmlns:p14="http://schemas.microsoft.com/office/powerpoint/2010/main" val="1223123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9187-A223-439D-83B9-415E932C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Graph-related Learning Tasks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0F2D8-4457-42E0-BF3C-74D6159A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96F8E-78A3-4805-B417-F455ADFD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77C8EC-06BA-4D92-8986-2987D0504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Classical ML tasks in networks:</a:t>
            </a:r>
          </a:p>
          <a:p>
            <a:r>
              <a:rPr lang="en-US" dirty="0"/>
              <a:t>Node classification</a:t>
            </a:r>
          </a:p>
          <a:p>
            <a:pPr lvl="1"/>
            <a:r>
              <a:rPr lang="en-US" dirty="0"/>
              <a:t>Predict a type of a given node</a:t>
            </a:r>
          </a:p>
          <a:p>
            <a:r>
              <a:rPr lang="en-US" dirty="0"/>
              <a:t>Link prediction</a:t>
            </a:r>
          </a:p>
          <a:p>
            <a:pPr lvl="1"/>
            <a:r>
              <a:rPr lang="en-US" dirty="0"/>
              <a:t>Predict whether two nodes are linked</a:t>
            </a:r>
          </a:p>
          <a:p>
            <a:r>
              <a:rPr lang="en-US" dirty="0"/>
              <a:t>Community detection</a:t>
            </a:r>
          </a:p>
          <a:p>
            <a:pPr lvl="1"/>
            <a:r>
              <a:rPr lang="en-US" dirty="0"/>
              <a:t>Identify densely linked clusters of nodes</a:t>
            </a:r>
          </a:p>
          <a:p>
            <a:r>
              <a:rPr lang="en-US" dirty="0"/>
              <a:t>Network similarity</a:t>
            </a:r>
          </a:p>
          <a:p>
            <a:pPr lvl="1"/>
            <a:r>
              <a:rPr lang="en-US" dirty="0"/>
              <a:t>How similar are two (sub)networks</a:t>
            </a:r>
          </a:p>
        </p:txBody>
      </p:sp>
    </p:spTree>
    <p:extLst>
      <p:ext uri="{BB962C8B-B14F-4D97-AF65-F5344CB8AC3E}">
        <p14:creationId xmlns:p14="http://schemas.microsoft.com/office/powerpoint/2010/main" val="2042567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064B4-00D3-4DF1-9D0F-39B166634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Example: Node Classification/Embedding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D273E-299C-4457-BB4A-F759A1A8B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2FD70-79F1-4941-B5F5-BB880403D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2FF881-62E5-49C7-AC1D-679BD23C6975}"/>
              </a:ext>
            </a:extLst>
          </p:cNvPr>
          <p:cNvCxnSpPr/>
          <p:nvPr/>
        </p:nvCxnSpPr>
        <p:spPr>
          <a:xfrm>
            <a:off x="3698087" y="3870721"/>
            <a:ext cx="118359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176212C7-7AD1-487B-9002-00BA142DE18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674" y="3365675"/>
            <a:ext cx="470535" cy="4705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C5AF72-030D-470E-AA2B-D044DF95AEEC}"/>
              </a:ext>
            </a:extLst>
          </p:cNvPr>
          <p:cNvSpPr txBox="1"/>
          <p:nvPr/>
        </p:nvSpPr>
        <p:spPr>
          <a:xfrm>
            <a:off x="3775600" y="3905258"/>
            <a:ext cx="1201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611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Machine Learning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766A5B-0793-4A27-8AA7-D2CD9904469C}"/>
              </a:ext>
            </a:extLst>
          </p:cNvPr>
          <p:cNvGrpSpPr/>
          <p:nvPr/>
        </p:nvGrpSpPr>
        <p:grpSpPr>
          <a:xfrm>
            <a:off x="998035" y="2692838"/>
            <a:ext cx="2386637" cy="2133180"/>
            <a:chOff x="304800" y="1715072"/>
            <a:chExt cx="2386637" cy="213318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3839C7F-84E3-492F-8535-AF3553F8D36A}"/>
                </a:ext>
              </a:extLst>
            </p:cNvPr>
            <p:cNvSpPr>
              <a:spLocks/>
            </p:cNvSpPr>
            <p:nvPr/>
          </p:nvSpPr>
          <p:spPr>
            <a:xfrm>
              <a:off x="1490811" y="1980043"/>
              <a:ext cx="274320" cy="27682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39D4BDC-7BFD-45B3-9A37-C79A2BDA3276}"/>
                </a:ext>
              </a:extLst>
            </p:cNvPr>
            <p:cNvSpPr>
              <a:spLocks/>
            </p:cNvSpPr>
            <p:nvPr/>
          </p:nvSpPr>
          <p:spPr>
            <a:xfrm>
              <a:off x="1073348" y="2422659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96110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C6224B6-0DDD-4487-A4D1-BA2944C55DF8}"/>
                </a:ext>
              </a:extLst>
            </p:cNvPr>
            <p:cNvSpPr>
              <a:spLocks/>
            </p:cNvSpPr>
            <p:nvPr/>
          </p:nvSpPr>
          <p:spPr>
            <a:xfrm>
              <a:off x="1679971" y="3096553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B40C404-29A6-442C-B944-82F5EC5FD0E3}"/>
                </a:ext>
              </a:extLst>
            </p:cNvPr>
            <p:cNvSpPr>
              <a:spLocks/>
            </p:cNvSpPr>
            <p:nvPr/>
          </p:nvSpPr>
          <p:spPr>
            <a:xfrm>
              <a:off x="666750" y="3002791"/>
              <a:ext cx="274320" cy="27682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3783716-B469-45CA-8958-A0D400CF5E3A}"/>
                </a:ext>
              </a:extLst>
            </p:cNvPr>
            <p:cNvSpPr>
              <a:spLocks/>
            </p:cNvSpPr>
            <p:nvPr/>
          </p:nvSpPr>
          <p:spPr>
            <a:xfrm>
              <a:off x="409575" y="2080652"/>
              <a:ext cx="274320" cy="27682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5506FB7-5FB0-42D6-8F5B-CD66C0833E46}"/>
                </a:ext>
              </a:extLst>
            </p:cNvPr>
            <p:cNvSpPr>
              <a:spLocks/>
            </p:cNvSpPr>
            <p:nvPr/>
          </p:nvSpPr>
          <p:spPr>
            <a:xfrm>
              <a:off x="1994297" y="2422659"/>
              <a:ext cx="274320" cy="2768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2DA445-E4B5-4167-B7F0-6A4FBA444787}"/>
                </a:ext>
              </a:extLst>
            </p:cNvPr>
            <p:cNvSpPr>
              <a:spLocks/>
            </p:cNvSpPr>
            <p:nvPr/>
          </p:nvSpPr>
          <p:spPr>
            <a:xfrm>
              <a:off x="2417117" y="2864381"/>
              <a:ext cx="274320" cy="27682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6433D2-DB4F-4486-B817-8F35FC306D22}"/>
                </a:ext>
              </a:extLst>
            </p:cNvPr>
            <p:cNvCxnSpPr>
              <a:stCxn id="30" idx="6"/>
              <a:endCxn id="27" idx="1"/>
            </p:cNvCxnSpPr>
            <p:nvPr/>
          </p:nvCxnSpPr>
          <p:spPr>
            <a:xfrm>
              <a:off x="683896" y="2219063"/>
              <a:ext cx="429626" cy="244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289EEB0-CA70-4B65-BCDE-D55242C26313}"/>
                </a:ext>
              </a:extLst>
            </p:cNvPr>
            <p:cNvCxnSpPr>
              <a:stCxn id="30" idx="4"/>
              <a:endCxn id="29" idx="0"/>
            </p:cNvCxnSpPr>
            <p:nvPr/>
          </p:nvCxnSpPr>
          <p:spPr>
            <a:xfrm>
              <a:off x="546736" y="2357472"/>
              <a:ext cx="257175" cy="6453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4A96551-344B-41E1-A184-9088EF826A21}"/>
                </a:ext>
              </a:extLst>
            </p:cNvPr>
            <p:cNvCxnSpPr>
              <a:stCxn id="29" idx="6"/>
              <a:endCxn id="28" idx="2"/>
            </p:cNvCxnSpPr>
            <p:nvPr/>
          </p:nvCxnSpPr>
          <p:spPr>
            <a:xfrm>
              <a:off x="941071" y="3141201"/>
              <a:ext cx="738901" cy="93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0BE299B-BCD1-4831-805F-A7586876EA7B}"/>
                </a:ext>
              </a:extLst>
            </p:cNvPr>
            <p:cNvCxnSpPr>
              <a:stCxn id="28" idx="6"/>
              <a:endCxn id="32" idx="3"/>
            </p:cNvCxnSpPr>
            <p:nvPr/>
          </p:nvCxnSpPr>
          <p:spPr>
            <a:xfrm flipV="1">
              <a:off x="1954292" y="3100663"/>
              <a:ext cx="502999" cy="1343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F2F2EA7-95D6-4F22-96FD-026CAF527194}"/>
                </a:ext>
              </a:extLst>
            </p:cNvPr>
            <p:cNvCxnSpPr>
              <a:stCxn id="27" idx="3"/>
              <a:endCxn id="29" idx="7"/>
            </p:cNvCxnSpPr>
            <p:nvPr/>
          </p:nvCxnSpPr>
          <p:spPr>
            <a:xfrm flipH="1">
              <a:off x="900898" y="2658941"/>
              <a:ext cx="212624" cy="3843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90CA794-14AE-41BD-9E1A-F6F1F465128D}"/>
                </a:ext>
              </a:extLst>
            </p:cNvPr>
            <p:cNvCxnSpPr>
              <a:stCxn id="28" idx="0"/>
              <a:endCxn id="26" idx="4"/>
            </p:cNvCxnSpPr>
            <p:nvPr/>
          </p:nvCxnSpPr>
          <p:spPr>
            <a:xfrm flipH="1" flipV="1">
              <a:off x="1627971" y="2256864"/>
              <a:ext cx="189160" cy="8396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0837CF2-BC08-4135-BCD0-601927981D46}"/>
                </a:ext>
              </a:extLst>
            </p:cNvPr>
            <p:cNvCxnSpPr>
              <a:stCxn id="26" idx="5"/>
              <a:endCxn id="31" idx="1"/>
            </p:cNvCxnSpPr>
            <p:nvPr/>
          </p:nvCxnSpPr>
          <p:spPr>
            <a:xfrm>
              <a:off x="1724959" y="2216324"/>
              <a:ext cx="309512" cy="246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3209C17-B75C-43E5-AAA1-77F21DEA8C56}"/>
                </a:ext>
              </a:extLst>
            </p:cNvPr>
            <p:cNvSpPr>
              <a:spLocks/>
            </p:cNvSpPr>
            <p:nvPr/>
          </p:nvSpPr>
          <p:spPr>
            <a:xfrm>
              <a:off x="304800" y="3562146"/>
              <a:ext cx="274320" cy="2768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9B98786-4340-4914-9C77-B39C80A680E4}"/>
                </a:ext>
              </a:extLst>
            </p:cNvPr>
            <p:cNvCxnSpPr>
              <a:stCxn id="29" idx="3"/>
              <a:endCxn id="40" idx="0"/>
            </p:cNvCxnSpPr>
            <p:nvPr/>
          </p:nvCxnSpPr>
          <p:spPr>
            <a:xfrm flipH="1">
              <a:off x="441961" y="3239072"/>
              <a:ext cx="264963" cy="323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1EAB7A-7D74-4688-AE3D-B022D5477250}"/>
                </a:ext>
              </a:extLst>
            </p:cNvPr>
            <p:cNvSpPr>
              <a:spLocks/>
            </p:cNvSpPr>
            <p:nvPr/>
          </p:nvSpPr>
          <p:spPr>
            <a:xfrm>
              <a:off x="1073348" y="3571431"/>
              <a:ext cx="274320" cy="27682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5A34BD8-B5B5-4F45-B035-199FD6E8E114}"/>
                </a:ext>
              </a:extLst>
            </p:cNvPr>
            <p:cNvCxnSpPr>
              <a:stCxn id="29" idx="5"/>
            </p:cNvCxnSpPr>
            <p:nvPr/>
          </p:nvCxnSpPr>
          <p:spPr>
            <a:xfrm>
              <a:off x="900898" y="3239072"/>
              <a:ext cx="301040" cy="332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0B3585-8B72-4E7F-A357-331293A87272}"/>
                </a:ext>
              </a:extLst>
            </p:cNvPr>
            <p:cNvSpPr txBox="1"/>
            <p:nvPr/>
          </p:nvSpPr>
          <p:spPr>
            <a:xfrm>
              <a:off x="304800" y="1724436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charset="0"/>
                  <a:ea typeface="Times New Roman" charset="0"/>
                  <a:cs typeface="Times New Roman" charset="0"/>
                </a:rPr>
                <a:t>?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ADD1D6-0630-4044-968E-949AAB310FA0}"/>
                </a:ext>
              </a:extLst>
            </p:cNvPr>
            <p:cNvSpPr txBox="1"/>
            <p:nvPr/>
          </p:nvSpPr>
          <p:spPr>
            <a:xfrm>
              <a:off x="1342235" y="171507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charset="0"/>
                  <a:ea typeface="Times New Roman" charset="0"/>
                  <a:cs typeface="Times New Roman" charset="0"/>
                </a:rPr>
                <a:t>?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C8C203-BD73-4964-BEF0-6F78B8779845}"/>
                </a:ext>
              </a:extLst>
            </p:cNvPr>
            <p:cNvSpPr txBox="1"/>
            <p:nvPr/>
          </p:nvSpPr>
          <p:spPr>
            <a:xfrm>
              <a:off x="504426" y="272505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charset="0"/>
                  <a:ea typeface="Times New Roman" charset="0"/>
                  <a:cs typeface="Times New Roman" charset="0"/>
                </a:rPr>
                <a:t>?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5DBD1FC-F393-473B-8A4F-6D225003BC53}"/>
                </a:ext>
              </a:extLst>
            </p:cNvPr>
            <p:cNvSpPr txBox="1"/>
            <p:nvPr/>
          </p:nvSpPr>
          <p:spPr>
            <a:xfrm>
              <a:off x="2384626" y="2535841"/>
              <a:ext cx="144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imes New Roman" charset="0"/>
                  <a:ea typeface="Times New Roman" charset="0"/>
                  <a:cs typeface="Times New Roman" charset="0"/>
                </a:rPr>
                <a:t>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4E8E2FE-3A4B-4113-9860-8DEF00E978CB}"/>
                </a:ext>
              </a:extLst>
            </p:cNvPr>
            <p:cNvSpPr txBox="1"/>
            <p:nvPr/>
          </p:nvSpPr>
          <p:spPr>
            <a:xfrm>
              <a:off x="1210915" y="3269218"/>
              <a:ext cx="144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imes New Roman" charset="0"/>
                  <a:ea typeface="Times New Roman" charset="0"/>
                  <a:cs typeface="Times New Roman" charset="0"/>
                </a:rPr>
                <a:t>?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D0BB68-167A-45B1-A421-7D28034320FE}"/>
                </a:ext>
              </a:extLst>
            </p:cNvPr>
            <p:cNvCxnSpPr>
              <a:stCxn id="26" idx="3"/>
              <a:endCxn id="27" idx="7"/>
            </p:cNvCxnSpPr>
            <p:nvPr/>
          </p:nvCxnSpPr>
          <p:spPr>
            <a:xfrm flipH="1">
              <a:off x="1307496" y="2216324"/>
              <a:ext cx="223489" cy="246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09C1ACA-7A62-4778-855F-084572403431}"/>
                </a:ext>
              </a:extLst>
            </p:cNvPr>
            <p:cNvCxnSpPr>
              <a:stCxn id="28" idx="1"/>
              <a:endCxn id="27" idx="5"/>
            </p:cNvCxnSpPr>
            <p:nvPr/>
          </p:nvCxnSpPr>
          <p:spPr>
            <a:xfrm flipH="1" flipV="1">
              <a:off x="1307496" y="2658941"/>
              <a:ext cx="412649" cy="4781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CC70343-5DED-46E5-B84B-20180F54B18C}"/>
              </a:ext>
            </a:extLst>
          </p:cNvPr>
          <p:cNvGrpSpPr/>
          <p:nvPr/>
        </p:nvGrpSpPr>
        <p:grpSpPr>
          <a:xfrm>
            <a:off x="4976931" y="2986385"/>
            <a:ext cx="2345704" cy="1868209"/>
            <a:chOff x="4976931" y="2986385"/>
            <a:chExt cx="2345704" cy="186820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C5EF138-89A6-4097-9631-63DD39011824}"/>
                </a:ext>
              </a:extLst>
            </p:cNvPr>
            <p:cNvSpPr>
              <a:spLocks/>
            </p:cNvSpPr>
            <p:nvPr/>
          </p:nvSpPr>
          <p:spPr>
            <a:xfrm>
              <a:off x="6162943" y="2986385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4643C98-060B-405F-8F0A-5FAB1E6FD3D5}"/>
                </a:ext>
              </a:extLst>
            </p:cNvPr>
            <p:cNvSpPr>
              <a:spLocks/>
            </p:cNvSpPr>
            <p:nvPr/>
          </p:nvSpPr>
          <p:spPr>
            <a:xfrm>
              <a:off x="5745480" y="3429000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9DE14FD-9BBB-4560-9BE7-2252765FE003}"/>
                </a:ext>
              </a:extLst>
            </p:cNvPr>
            <p:cNvSpPr>
              <a:spLocks/>
            </p:cNvSpPr>
            <p:nvPr/>
          </p:nvSpPr>
          <p:spPr>
            <a:xfrm>
              <a:off x="6352103" y="4102895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148C4FB-1FD9-4FBC-8221-B5CE73C81AEE}"/>
                </a:ext>
              </a:extLst>
            </p:cNvPr>
            <p:cNvSpPr>
              <a:spLocks/>
            </p:cNvSpPr>
            <p:nvPr/>
          </p:nvSpPr>
          <p:spPr>
            <a:xfrm>
              <a:off x="5338881" y="4009133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73BD11-3EAE-44ED-A97D-E10DD81CB3E9}"/>
                </a:ext>
              </a:extLst>
            </p:cNvPr>
            <p:cNvSpPr>
              <a:spLocks/>
            </p:cNvSpPr>
            <p:nvPr/>
          </p:nvSpPr>
          <p:spPr>
            <a:xfrm>
              <a:off x="5081706" y="3086994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EAE525E-6524-4341-9704-0E00AF591AD3}"/>
                </a:ext>
              </a:extLst>
            </p:cNvPr>
            <p:cNvSpPr>
              <a:spLocks/>
            </p:cNvSpPr>
            <p:nvPr/>
          </p:nvSpPr>
          <p:spPr>
            <a:xfrm>
              <a:off x="6666428" y="3429000"/>
              <a:ext cx="274320" cy="2768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7B12FF7-B201-471F-9C86-3B42FA506EC3}"/>
                </a:ext>
              </a:extLst>
            </p:cNvPr>
            <p:cNvCxnSpPr>
              <a:stCxn id="16" idx="6"/>
            </p:cNvCxnSpPr>
            <p:nvPr/>
          </p:nvCxnSpPr>
          <p:spPr>
            <a:xfrm>
              <a:off x="5338883" y="3225403"/>
              <a:ext cx="444260" cy="244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B757470-31F2-4439-AE73-A373A8981588}"/>
                </a:ext>
              </a:extLst>
            </p:cNvPr>
            <p:cNvCxnSpPr>
              <a:stCxn id="16" idx="4"/>
              <a:endCxn id="15" idx="0"/>
            </p:cNvCxnSpPr>
            <p:nvPr/>
          </p:nvCxnSpPr>
          <p:spPr>
            <a:xfrm>
              <a:off x="5210295" y="3363814"/>
              <a:ext cx="257175" cy="6453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2244A6E-4E1F-4EDA-A15A-5AB3B7750897}"/>
                </a:ext>
              </a:extLst>
            </p:cNvPr>
            <p:cNvCxnSpPr>
              <a:stCxn id="15" idx="6"/>
              <a:endCxn id="14" idx="2"/>
            </p:cNvCxnSpPr>
            <p:nvPr/>
          </p:nvCxnSpPr>
          <p:spPr>
            <a:xfrm>
              <a:off x="5596058" y="4147542"/>
              <a:ext cx="756047" cy="93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3B44390-53AB-4D27-9C2A-E88645720204}"/>
                </a:ext>
              </a:extLst>
            </p:cNvPr>
            <p:cNvCxnSpPr>
              <a:stCxn id="14" idx="6"/>
            </p:cNvCxnSpPr>
            <p:nvPr/>
          </p:nvCxnSpPr>
          <p:spPr>
            <a:xfrm flipV="1">
              <a:off x="6609280" y="4107003"/>
              <a:ext cx="517634" cy="1343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285CB0B-88E4-48B9-91D1-51AFDC5079B7}"/>
                </a:ext>
              </a:extLst>
            </p:cNvPr>
            <p:cNvCxnSpPr>
              <a:endCxn id="15" idx="7"/>
            </p:cNvCxnSpPr>
            <p:nvPr/>
          </p:nvCxnSpPr>
          <p:spPr>
            <a:xfrm flipH="1">
              <a:off x="5558397" y="3665282"/>
              <a:ext cx="224747" cy="384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34D8698-5AE0-4BD4-A7DC-3B4259C2C2A7}"/>
                </a:ext>
              </a:extLst>
            </p:cNvPr>
            <p:cNvSpPr>
              <a:spLocks/>
            </p:cNvSpPr>
            <p:nvPr/>
          </p:nvSpPr>
          <p:spPr>
            <a:xfrm>
              <a:off x="4976931" y="4568487"/>
              <a:ext cx="274320" cy="2768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594D1-0A11-4E9B-A78B-170F557412C5}"/>
                </a:ext>
              </a:extLst>
            </p:cNvPr>
            <p:cNvCxnSpPr>
              <a:stCxn id="15" idx="3"/>
            </p:cNvCxnSpPr>
            <p:nvPr/>
          </p:nvCxnSpPr>
          <p:spPr>
            <a:xfrm flipH="1">
              <a:off x="5105521" y="4245415"/>
              <a:ext cx="271025" cy="323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E02294-0782-4288-933B-EEFB9C7E1C56}"/>
                </a:ext>
              </a:extLst>
            </p:cNvPr>
            <p:cNvSpPr>
              <a:spLocks/>
            </p:cNvSpPr>
            <p:nvPr/>
          </p:nvSpPr>
          <p:spPr>
            <a:xfrm>
              <a:off x="5745480" y="4577773"/>
              <a:ext cx="274320" cy="2768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7F63692-C28B-4102-AF2B-8C80301A64E9}"/>
                </a:ext>
              </a:extLst>
            </p:cNvPr>
            <p:cNvCxnSpPr>
              <a:stCxn id="15" idx="5"/>
            </p:cNvCxnSpPr>
            <p:nvPr/>
          </p:nvCxnSpPr>
          <p:spPr>
            <a:xfrm>
              <a:off x="5558397" y="4245414"/>
              <a:ext cx="315673" cy="332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D3AEFCF-5C4E-472E-9A53-8BCE57CC0E45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5979628" y="3222667"/>
              <a:ext cx="223489" cy="2468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0982C18-F88E-4788-B97C-3654614F81A0}"/>
                </a:ext>
              </a:extLst>
            </p:cNvPr>
            <p:cNvCxnSpPr>
              <a:stCxn id="8" idx="1"/>
              <a:endCxn id="7" idx="5"/>
            </p:cNvCxnSpPr>
            <p:nvPr/>
          </p:nvCxnSpPr>
          <p:spPr>
            <a:xfrm flipH="1" flipV="1">
              <a:off x="5979628" y="3665281"/>
              <a:ext cx="412649" cy="478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8E144DD-CAF7-41EA-B7CF-5E8907B9E864}"/>
                </a:ext>
              </a:extLst>
            </p:cNvPr>
            <p:cNvCxnSpPr>
              <a:stCxn id="6" idx="5"/>
              <a:endCxn id="11" idx="1"/>
            </p:cNvCxnSpPr>
            <p:nvPr/>
          </p:nvCxnSpPr>
          <p:spPr>
            <a:xfrm>
              <a:off x="6397091" y="3222667"/>
              <a:ext cx="309511" cy="2468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6D54B2A-5CDD-4AFF-9327-6A6D7A7ED689}"/>
                </a:ext>
              </a:extLst>
            </p:cNvPr>
            <p:cNvSpPr>
              <a:spLocks/>
            </p:cNvSpPr>
            <p:nvPr/>
          </p:nvSpPr>
          <p:spPr>
            <a:xfrm>
              <a:off x="7048315" y="3958496"/>
              <a:ext cx="274320" cy="2768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</p:spTree>
    <p:extLst>
      <p:ext uri="{BB962C8B-B14F-4D97-AF65-F5344CB8AC3E}">
        <p14:creationId xmlns:p14="http://schemas.microsoft.com/office/powerpoint/2010/main" val="231241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75282</TotalTime>
  <Words>1563</Words>
  <Application>Microsoft Office PowerPoint</Application>
  <PresentationFormat>On-screen Show (4:3)</PresentationFormat>
  <Paragraphs>353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Bangla Sangam MN</vt:lpstr>
      <vt:lpstr>Helvetica Neue Light</vt:lpstr>
      <vt:lpstr>微软雅黑</vt:lpstr>
      <vt:lpstr>MJXc-TeX-cal-R</vt:lpstr>
      <vt:lpstr>Arial</vt:lpstr>
      <vt:lpstr>Calibri</vt:lpstr>
      <vt:lpstr>Cambria Math</vt:lpstr>
      <vt:lpstr>Times New Roman</vt:lpstr>
      <vt:lpstr>Office Theme</vt:lpstr>
      <vt:lpstr>PowerPoint Presentation</vt:lpstr>
      <vt:lpstr>Graph-structured data</vt:lpstr>
      <vt:lpstr>Graph-structured data</vt:lpstr>
      <vt:lpstr>Graph-structured data</vt:lpstr>
      <vt:lpstr>First order neighbors</vt:lpstr>
      <vt:lpstr>Multi-hop Neighbors</vt:lpstr>
      <vt:lpstr>High-order similarity</vt:lpstr>
      <vt:lpstr>Graph-related Learning Tasks</vt:lpstr>
      <vt:lpstr>Example: Node Classification/Embedding</vt:lpstr>
      <vt:lpstr>Node Classification Example</vt:lpstr>
      <vt:lpstr>Node Embedding Example</vt:lpstr>
      <vt:lpstr>Example: Link Prediction</vt:lpstr>
      <vt:lpstr>Link Prediction Example</vt:lpstr>
      <vt:lpstr>Example: Graph Classification</vt:lpstr>
      <vt:lpstr>Why Graphs are Difficult</vt:lpstr>
      <vt:lpstr>Why Graphs are Difficult</vt:lpstr>
      <vt:lpstr>GNN: Big Pictures</vt:lpstr>
      <vt:lpstr>From CNN to GNN</vt:lpstr>
      <vt:lpstr>Graph Convolutional Networks</vt:lpstr>
      <vt:lpstr>Variations in Message Passing</vt:lpstr>
      <vt:lpstr>Recursive Message Passing</vt:lpstr>
      <vt:lpstr>Variations in Message Passing</vt:lpstr>
      <vt:lpstr>Global picture for different learning tasks</vt:lpstr>
      <vt:lpstr>Graph-SAGE Algorithm</vt:lpstr>
      <vt:lpstr>Graph-SAGE Algorithm</vt:lpstr>
      <vt:lpstr>Graph-SAGE Algorithm</vt:lpstr>
      <vt:lpstr>Graph Attention Network</vt:lpstr>
      <vt:lpstr>Structural Attention</vt:lpstr>
      <vt:lpstr>Adaptive structural fingerprint</vt:lpstr>
      <vt:lpstr>Adaptive structural fingerprint</vt:lpstr>
      <vt:lpstr>Adaptive structural fingerprint</vt:lpstr>
      <vt:lpstr>Brief History of GNN</vt:lpstr>
      <vt:lpstr>Graph Comparison</vt:lpstr>
      <vt:lpstr>Graph Isomorphism</vt:lpstr>
      <vt:lpstr>WL-test</vt:lpstr>
      <vt:lpstr>WL-Test</vt:lpstr>
      <vt:lpstr>WL vs GNN</vt:lpstr>
      <vt:lpstr>WL Limitations</vt:lpstr>
    </vt:vector>
  </TitlesOfParts>
  <Company>Siemens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zhanka00</dc:creator>
  <cp:lastModifiedBy>Khai Nguyen</cp:lastModifiedBy>
  <cp:revision>4137</cp:revision>
  <dcterms:created xsi:type="dcterms:W3CDTF">2011-11-14T01:04:32Z</dcterms:created>
  <dcterms:modified xsi:type="dcterms:W3CDTF">2021-04-22T01:06:29Z</dcterms:modified>
</cp:coreProperties>
</file>